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61" r:id="rId4"/>
    <p:sldId id="268" r:id="rId5"/>
    <p:sldId id="269" r:id="rId6"/>
    <p:sldId id="267" r:id="rId7"/>
    <p:sldId id="258" r:id="rId8"/>
    <p:sldId id="263" r:id="rId9"/>
    <p:sldId id="265" r:id="rId10"/>
    <p:sldId id="266" r:id="rId11"/>
    <p:sldId id="264" r:id="rId12"/>
    <p:sldId id="270"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2" d="100"/>
          <a:sy n="72" d="100"/>
        </p:scale>
        <p:origin x="-643" y="16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2AD475-C1CC-4304-8A9A-FA58C7665137}"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283687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AD475-C1CC-4304-8A9A-FA58C7665137}"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325177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AD475-C1CC-4304-8A9A-FA58C7665137}"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192735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AD475-C1CC-4304-8A9A-FA58C7665137}"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259822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AD475-C1CC-4304-8A9A-FA58C7665137}"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149651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2AD475-C1CC-4304-8A9A-FA58C7665137}"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3943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2AD475-C1CC-4304-8A9A-FA58C7665137}"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289048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2AD475-C1CC-4304-8A9A-FA58C7665137}"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37910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AD475-C1CC-4304-8A9A-FA58C7665137}"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342555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AD475-C1CC-4304-8A9A-FA58C7665137}"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246395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AD475-C1CC-4304-8A9A-FA58C7665137}"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BFA8-DAF6-4673-BFC1-FAE98F45F4C1}" type="slidenum">
              <a:rPr lang="en-US" smtClean="0"/>
              <a:pPr/>
              <a:t>‹#›</a:t>
            </a:fld>
            <a:endParaRPr lang="en-US"/>
          </a:p>
        </p:txBody>
      </p:sp>
    </p:spTree>
    <p:extLst>
      <p:ext uri="{BB962C8B-B14F-4D97-AF65-F5344CB8AC3E}">
        <p14:creationId xmlns:p14="http://schemas.microsoft.com/office/powerpoint/2010/main" val="200425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AD475-C1CC-4304-8A9A-FA58C7665137}" type="datetimeFigureOut">
              <a:rPr lang="en-US" smtClean="0"/>
              <a:pPr/>
              <a:t>4/4/2019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DBFA8-DAF6-4673-BFC1-FAE98F45F4C1}" type="slidenum">
              <a:rPr lang="en-US" smtClean="0"/>
              <a:pPr/>
              <a:t>‹#›</a:t>
            </a:fld>
            <a:endParaRPr lang="en-US"/>
          </a:p>
        </p:txBody>
      </p:sp>
    </p:spTree>
    <p:extLst>
      <p:ext uri="{BB962C8B-B14F-4D97-AF65-F5344CB8AC3E}">
        <p14:creationId xmlns:p14="http://schemas.microsoft.com/office/powerpoint/2010/main" val="153350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7.xml"/><Relationship Id="rId7" Type="http://schemas.openxmlformats.org/officeDocument/2006/relationships/image" Target="../media/image15.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gif"/><Relationship Id="rId9"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0" y="0"/>
            <a:ext cx="9144000" cy="6934200"/>
            <a:chOff x="0" y="-24"/>
            <a:chExt cx="5760" cy="4368"/>
          </a:xfrm>
        </p:grpSpPr>
        <p:grpSp>
          <p:nvGrpSpPr>
            <p:cNvPr id="3" name="Group 159"/>
            <p:cNvGrpSpPr>
              <a:grpSpLocks/>
            </p:cNvGrpSpPr>
            <p:nvPr/>
          </p:nvGrpSpPr>
          <p:grpSpPr bwMode="auto">
            <a:xfrm>
              <a:off x="0" y="-24"/>
              <a:ext cx="5760" cy="4368"/>
              <a:chOff x="0" y="-24"/>
              <a:chExt cx="5760" cy="4368"/>
            </a:xfrm>
          </p:grpSpPr>
          <p:pic>
            <p:nvPicPr>
              <p:cNvPr id="2075" name="Picture 160" descr="ttrtrtr1151380670"/>
              <p:cNvPicPr>
                <a:picLocks noChangeAspect="1" noChangeArrowheads="1" noCrop="1"/>
              </p:cNvPicPr>
              <p:nvPr/>
            </p:nvPicPr>
            <p:blipFill>
              <a:blip r:embed="rId2" cstate="print"/>
              <a:srcRect/>
              <a:stretch>
                <a:fillRect/>
              </a:stretch>
            </p:blipFill>
            <p:spPr bwMode="auto">
              <a:xfrm>
                <a:off x="0" y="-24"/>
                <a:ext cx="5760" cy="144"/>
              </a:xfrm>
              <a:prstGeom prst="rect">
                <a:avLst/>
              </a:prstGeom>
              <a:noFill/>
              <a:ln w="9525">
                <a:noFill/>
                <a:miter lim="800000"/>
                <a:headEnd/>
                <a:tailEnd/>
              </a:ln>
            </p:spPr>
          </p:pic>
          <p:pic>
            <p:nvPicPr>
              <p:cNvPr id="2076" name="Picture 161" descr="ttrtrtr1151380670"/>
              <p:cNvPicPr>
                <a:picLocks noChangeAspect="1" noChangeArrowheads="1" noCrop="1"/>
              </p:cNvPicPr>
              <p:nvPr/>
            </p:nvPicPr>
            <p:blipFill>
              <a:blip r:embed="rId2" cstate="print"/>
              <a:srcRect/>
              <a:stretch>
                <a:fillRect/>
              </a:stretch>
            </p:blipFill>
            <p:spPr bwMode="auto">
              <a:xfrm rot="5400000">
                <a:off x="3504" y="2064"/>
                <a:ext cx="4320" cy="192"/>
              </a:xfrm>
              <a:prstGeom prst="rect">
                <a:avLst/>
              </a:prstGeom>
              <a:noFill/>
              <a:ln w="9525">
                <a:noFill/>
                <a:miter lim="800000"/>
                <a:headEnd/>
                <a:tailEnd/>
              </a:ln>
            </p:spPr>
          </p:pic>
          <p:pic>
            <p:nvPicPr>
              <p:cNvPr id="2077" name="Picture 162" descr="ttrtrtr1151380670"/>
              <p:cNvPicPr>
                <a:picLocks noChangeAspect="1" noChangeArrowheads="1" noCrop="1"/>
              </p:cNvPicPr>
              <p:nvPr/>
            </p:nvPicPr>
            <p:blipFill>
              <a:blip r:embed="rId2" cstate="print"/>
              <a:srcRect/>
              <a:stretch>
                <a:fillRect/>
              </a:stretch>
            </p:blipFill>
            <p:spPr bwMode="auto">
              <a:xfrm rot="-5400000">
                <a:off x="-2088" y="2088"/>
                <a:ext cx="4320" cy="144"/>
              </a:xfrm>
              <a:prstGeom prst="rect">
                <a:avLst/>
              </a:prstGeom>
              <a:noFill/>
              <a:ln w="9525">
                <a:noFill/>
                <a:miter lim="800000"/>
                <a:headEnd/>
                <a:tailEnd/>
              </a:ln>
            </p:spPr>
          </p:pic>
          <p:pic>
            <p:nvPicPr>
              <p:cNvPr id="2078" name="Picture 163" descr="ttrtrtr1151380670"/>
              <p:cNvPicPr>
                <a:picLocks noChangeAspect="1" noChangeArrowheads="1" noCrop="1"/>
              </p:cNvPicPr>
              <p:nvPr/>
            </p:nvPicPr>
            <p:blipFill>
              <a:blip r:embed="rId2" cstate="print"/>
              <a:srcRect/>
              <a:stretch>
                <a:fillRect/>
              </a:stretch>
            </p:blipFill>
            <p:spPr bwMode="auto">
              <a:xfrm>
                <a:off x="0" y="4200"/>
                <a:ext cx="5760" cy="144"/>
              </a:xfrm>
              <a:prstGeom prst="rect">
                <a:avLst/>
              </a:prstGeom>
              <a:noFill/>
              <a:ln w="9525">
                <a:noFill/>
                <a:miter lim="800000"/>
                <a:headEnd/>
                <a:tailEnd/>
              </a:ln>
            </p:spPr>
          </p:pic>
        </p:grpSp>
        <p:grpSp>
          <p:nvGrpSpPr>
            <p:cNvPr id="4" name="Group 164"/>
            <p:cNvGrpSpPr>
              <a:grpSpLocks/>
            </p:cNvGrpSpPr>
            <p:nvPr/>
          </p:nvGrpSpPr>
          <p:grpSpPr bwMode="auto">
            <a:xfrm>
              <a:off x="0" y="0"/>
              <a:ext cx="5760" cy="4320"/>
              <a:chOff x="0" y="0"/>
              <a:chExt cx="5760" cy="4320"/>
            </a:xfrm>
          </p:grpSpPr>
          <p:pic>
            <p:nvPicPr>
              <p:cNvPr id="2067" name="Picture 165" descr="flower[1][1][1][1]"/>
              <p:cNvPicPr>
                <a:picLocks noChangeAspect="1" noChangeArrowheads="1" noCrop="1"/>
              </p:cNvPicPr>
              <p:nvPr/>
            </p:nvPicPr>
            <p:blipFill>
              <a:blip r:embed="rId3" cstate="print"/>
              <a:srcRect/>
              <a:stretch>
                <a:fillRect/>
              </a:stretch>
            </p:blipFill>
            <p:spPr bwMode="auto">
              <a:xfrm>
                <a:off x="0" y="0"/>
                <a:ext cx="5760" cy="378"/>
              </a:xfrm>
              <a:prstGeom prst="rect">
                <a:avLst/>
              </a:prstGeom>
              <a:noFill/>
              <a:ln w="9525">
                <a:noFill/>
                <a:miter lim="800000"/>
                <a:headEnd/>
                <a:tailEnd/>
              </a:ln>
            </p:spPr>
          </p:pic>
          <p:pic>
            <p:nvPicPr>
              <p:cNvPr id="2068" name="Picture 166" descr="flower[1][1][1][1]"/>
              <p:cNvPicPr>
                <a:picLocks noChangeAspect="1" noChangeArrowheads="1" noCrop="1"/>
              </p:cNvPicPr>
              <p:nvPr/>
            </p:nvPicPr>
            <p:blipFill>
              <a:blip r:embed="rId3" cstate="print"/>
              <a:srcRect/>
              <a:stretch>
                <a:fillRect/>
              </a:stretch>
            </p:blipFill>
            <p:spPr bwMode="auto">
              <a:xfrm>
                <a:off x="0" y="3942"/>
                <a:ext cx="5760" cy="378"/>
              </a:xfrm>
              <a:prstGeom prst="rect">
                <a:avLst/>
              </a:prstGeom>
              <a:noFill/>
              <a:ln w="9525">
                <a:noFill/>
                <a:miter lim="800000"/>
                <a:headEnd/>
                <a:tailEnd/>
              </a:ln>
            </p:spPr>
          </p:pic>
          <p:pic>
            <p:nvPicPr>
              <p:cNvPr id="2069" name="Picture 167" descr="flower[1][1][1][1]"/>
              <p:cNvPicPr>
                <a:picLocks noChangeAspect="1" noChangeArrowheads="1" noCrop="1"/>
              </p:cNvPicPr>
              <p:nvPr/>
            </p:nvPicPr>
            <p:blipFill>
              <a:blip r:embed="rId3" cstate="print"/>
              <a:srcRect/>
              <a:stretch>
                <a:fillRect/>
              </a:stretch>
            </p:blipFill>
            <p:spPr bwMode="auto">
              <a:xfrm rot="-5400000">
                <a:off x="-1971" y="1971"/>
                <a:ext cx="4320" cy="378"/>
              </a:xfrm>
              <a:prstGeom prst="rect">
                <a:avLst/>
              </a:prstGeom>
              <a:noFill/>
              <a:ln w="9525">
                <a:noFill/>
                <a:miter lim="800000"/>
                <a:headEnd/>
                <a:tailEnd/>
              </a:ln>
            </p:spPr>
          </p:pic>
          <p:pic>
            <p:nvPicPr>
              <p:cNvPr id="2070" name="Picture 168" descr="flower[1][1][1][1]"/>
              <p:cNvPicPr>
                <a:picLocks noChangeAspect="1" noChangeArrowheads="1" noCrop="1"/>
              </p:cNvPicPr>
              <p:nvPr/>
            </p:nvPicPr>
            <p:blipFill>
              <a:blip r:embed="rId3" cstate="print"/>
              <a:srcRect/>
              <a:stretch>
                <a:fillRect/>
              </a:stretch>
            </p:blipFill>
            <p:spPr bwMode="auto">
              <a:xfrm rot="-5400000">
                <a:off x="3411" y="1971"/>
                <a:ext cx="4320" cy="378"/>
              </a:xfrm>
              <a:prstGeom prst="rect">
                <a:avLst/>
              </a:prstGeom>
              <a:noFill/>
              <a:ln w="9525">
                <a:noFill/>
                <a:miter lim="800000"/>
                <a:headEnd/>
                <a:tailEnd/>
              </a:ln>
            </p:spPr>
          </p:pic>
          <p:pic>
            <p:nvPicPr>
              <p:cNvPr id="2071" name="Picture 169" descr="012"/>
              <p:cNvPicPr>
                <a:picLocks noChangeAspect="1" noChangeArrowheads="1" noCrop="1"/>
              </p:cNvPicPr>
              <p:nvPr/>
            </p:nvPicPr>
            <p:blipFill>
              <a:blip r:embed="rId4" cstate="print"/>
              <a:srcRect/>
              <a:stretch>
                <a:fillRect/>
              </a:stretch>
            </p:blipFill>
            <p:spPr bwMode="auto">
              <a:xfrm>
                <a:off x="0" y="0"/>
                <a:ext cx="816" cy="723"/>
              </a:xfrm>
              <a:prstGeom prst="rect">
                <a:avLst/>
              </a:prstGeom>
              <a:noFill/>
              <a:ln w="9525">
                <a:noFill/>
                <a:miter lim="800000"/>
                <a:headEnd/>
                <a:tailEnd/>
              </a:ln>
            </p:spPr>
          </p:pic>
          <p:pic>
            <p:nvPicPr>
              <p:cNvPr id="2072" name="Picture 170" descr="012"/>
              <p:cNvPicPr>
                <a:picLocks noChangeAspect="1" noChangeArrowheads="1" noCrop="1"/>
              </p:cNvPicPr>
              <p:nvPr/>
            </p:nvPicPr>
            <p:blipFill>
              <a:blip r:embed="rId4" cstate="print"/>
              <a:srcRect/>
              <a:stretch>
                <a:fillRect/>
              </a:stretch>
            </p:blipFill>
            <p:spPr bwMode="auto">
              <a:xfrm>
                <a:off x="0" y="3597"/>
                <a:ext cx="816" cy="723"/>
              </a:xfrm>
              <a:prstGeom prst="rect">
                <a:avLst/>
              </a:prstGeom>
              <a:noFill/>
              <a:ln w="9525">
                <a:noFill/>
                <a:miter lim="800000"/>
                <a:headEnd/>
                <a:tailEnd/>
              </a:ln>
            </p:spPr>
          </p:pic>
          <p:pic>
            <p:nvPicPr>
              <p:cNvPr id="2073" name="Picture 171" descr="012"/>
              <p:cNvPicPr>
                <a:picLocks noChangeAspect="1" noChangeArrowheads="1" noCrop="1"/>
              </p:cNvPicPr>
              <p:nvPr/>
            </p:nvPicPr>
            <p:blipFill>
              <a:blip r:embed="rId4" cstate="print"/>
              <a:srcRect/>
              <a:stretch>
                <a:fillRect/>
              </a:stretch>
            </p:blipFill>
            <p:spPr bwMode="auto">
              <a:xfrm rot="10800000">
                <a:off x="4944" y="0"/>
                <a:ext cx="816" cy="723"/>
              </a:xfrm>
              <a:prstGeom prst="rect">
                <a:avLst/>
              </a:prstGeom>
              <a:noFill/>
              <a:ln w="9525">
                <a:noFill/>
                <a:miter lim="800000"/>
                <a:headEnd/>
                <a:tailEnd/>
              </a:ln>
            </p:spPr>
          </p:pic>
          <p:pic>
            <p:nvPicPr>
              <p:cNvPr id="2074" name="Picture 172" descr="012"/>
              <p:cNvPicPr>
                <a:picLocks noChangeAspect="1" noChangeArrowheads="1" noCrop="1"/>
              </p:cNvPicPr>
              <p:nvPr/>
            </p:nvPicPr>
            <p:blipFill>
              <a:blip r:embed="rId4" cstate="print"/>
              <a:srcRect/>
              <a:stretch>
                <a:fillRect/>
              </a:stretch>
            </p:blipFill>
            <p:spPr bwMode="auto">
              <a:xfrm rot="10800000">
                <a:off x="4944" y="3597"/>
                <a:ext cx="816" cy="723"/>
              </a:xfrm>
              <a:prstGeom prst="rect">
                <a:avLst/>
              </a:prstGeom>
              <a:noFill/>
              <a:ln w="9525">
                <a:noFill/>
                <a:miter lim="800000"/>
                <a:headEnd/>
                <a:tailEnd/>
              </a:ln>
            </p:spPr>
          </p:pic>
        </p:grpSp>
      </p:grpSp>
      <p:pic>
        <p:nvPicPr>
          <p:cNvPr id="2051" name="Picture 173" descr="465af31824312"/>
          <p:cNvPicPr>
            <a:picLocks noChangeAspect="1" noChangeArrowheads="1" noCrop="1"/>
          </p:cNvPicPr>
          <p:nvPr/>
        </p:nvPicPr>
        <p:blipFill>
          <a:blip r:embed="rId5" cstate="print"/>
          <a:srcRect/>
          <a:stretch>
            <a:fillRect/>
          </a:stretch>
        </p:blipFill>
        <p:spPr bwMode="auto">
          <a:xfrm>
            <a:off x="4724400" y="4705350"/>
            <a:ext cx="1112838" cy="2152650"/>
          </a:xfrm>
          <a:prstGeom prst="rect">
            <a:avLst/>
          </a:prstGeom>
          <a:noFill/>
          <a:ln w="9525">
            <a:noFill/>
            <a:miter lim="800000"/>
            <a:headEnd/>
            <a:tailEnd/>
          </a:ln>
        </p:spPr>
      </p:pic>
      <p:pic>
        <p:nvPicPr>
          <p:cNvPr id="2052" name="Picture 174" descr="465af31824312"/>
          <p:cNvPicPr>
            <a:picLocks noChangeAspect="1" noChangeArrowheads="1" noCrop="1"/>
          </p:cNvPicPr>
          <p:nvPr/>
        </p:nvPicPr>
        <p:blipFill>
          <a:blip r:embed="rId5" cstate="print"/>
          <a:srcRect/>
          <a:stretch>
            <a:fillRect/>
          </a:stretch>
        </p:blipFill>
        <p:spPr bwMode="auto">
          <a:xfrm>
            <a:off x="8031163" y="4114800"/>
            <a:ext cx="1112837" cy="2152650"/>
          </a:xfrm>
          <a:prstGeom prst="rect">
            <a:avLst/>
          </a:prstGeom>
          <a:noFill/>
          <a:ln w="9525">
            <a:noFill/>
            <a:miter lim="800000"/>
            <a:headEnd/>
            <a:tailEnd/>
          </a:ln>
        </p:spPr>
      </p:pic>
      <p:pic>
        <p:nvPicPr>
          <p:cNvPr id="2053" name="Picture 175" descr="Picture7"/>
          <p:cNvPicPr>
            <a:picLocks noChangeAspect="1" noChangeArrowheads="1" noCrop="1"/>
          </p:cNvPicPr>
          <p:nvPr/>
        </p:nvPicPr>
        <p:blipFill>
          <a:blip r:embed="rId6" cstate="print"/>
          <a:srcRect/>
          <a:stretch>
            <a:fillRect/>
          </a:stretch>
        </p:blipFill>
        <p:spPr bwMode="auto">
          <a:xfrm>
            <a:off x="3505200" y="4800600"/>
            <a:ext cx="1058863" cy="1524000"/>
          </a:xfrm>
          <a:prstGeom prst="rect">
            <a:avLst/>
          </a:prstGeom>
          <a:noFill/>
          <a:ln w="9525">
            <a:noFill/>
            <a:miter lim="800000"/>
            <a:headEnd/>
            <a:tailEnd/>
          </a:ln>
        </p:spPr>
      </p:pic>
      <p:pic>
        <p:nvPicPr>
          <p:cNvPr id="2054" name="Picture 176" descr="Picture7"/>
          <p:cNvPicPr>
            <a:picLocks noChangeAspect="1" noChangeArrowheads="1" noCrop="1"/>
          </p:cNvPicPr>
          <p:nvPr/>
        </p:nvPicPr>
        <p:blipFill>
          <a:blip r:embed="rId6" cstate="print"/>
          <a:srcRect/>
          <a:stretch>
            <a:fillRect/>
          </a:stretch>
        </p:blipFill>
        <p:spPr bwMode="auto">
          <a:xfrm>
            <a:off x="7086600" y="4953000"/>
            <a:ext cx="1058863" cy="1524000"/>
          </a:xfrm>
          <a:prstGeom prst="rect">
            <a:avLst/>
          </a:prstGeom>
          <a:noFill/>
          <a:ln w="9525">
            <a:noFill/>
            <a:miter lim="800000"/>
            <a:headEnd/>
            <a:tailEnd/>
          </a:ln>
        </p:spPr>
      </p:pic>
      <p:pic>
        <p:nvPicPr>
          <p:cNvPr id="2055" name="Picture 177" descr="Picture7"/>
          <p:cNvPicPr>
            <a:picLocks noChangeAspect="1" noChangeArrowheads="1" noCrop="1"/>
          </p:cNvPicPr>
          <p:nvPr/>
        </p:nvPicPr>
        <p:blipFill>
          <a:blip r:embed="rId6" cstate="print"/>
          <a:srcRect/>
          <a:stretch>
            <a:fillRect/>
          </a:stretch>
        </p:blipFill>
        <p:spPr bwMode="auto">
          <a:xfrm>
            <a:off x="2057400" y="5334000"/>
            <a:ext cx="1058863" cy="1524000"/>
          </a:xfrm>
          <a:prstGeom prst="rect">
            <a:avLst/>
          </a:prstGeom>
          <a:noFill/>
          <a:ln w="9525">
            <a:noFill/>
            <a:miter lim="800000"/>
            <a:headEnd/>
            <a:tailEnd/>
          </a:ln>
        </p:spPr>
      </p:pic>
      <p:pic>
        <p:nvPicPr>
          <p:cNvPr id="2056" name="Picture 178" descr="Picture7"/>
          <p:cNvPicPr>
            <a:picLocks noChangeAspect="1" noChangeArrowheads="1" noCrop="1"/>
          </p:cNvPicPr>
          <p:nvPr/>
        </p:nvPicPr>
        <p:blipFill>
          <a:blip r:embed="rId6" cstate="print"/>
          <a:srcRect/>
          <a:stretch>
            <a:fillRect/>
          </a:stretch>
        </p:blipFill>
        <p:spPr bwMode="auto">
          <a:xfrm>
            <a:off x="838200" y="4953000"/>
            <a:ext cx="1058863" cy="1524000"/>
          </a:xfrm>
          <a:prstGeom prst="rect">
            <a:avLst/>
          </a:prstGeom>
          <a:noFill/>
          <a:ln w="9525">
            <a:noFill/>
            <a:miter lim="800000"/>
            <a:headEnd/>
            <a:tailEnd/>
          </a:ln>
        </p:spPr>
      </p:pic>
      <p:pic>
        <p:nvPicPr>
          <p:cNvPr id="2057" name="Picture 179" descr="Picture7"/>
          <p:cNvPicPr>
            <a:picLocks noChangeAspect="1" noChangeArrowheads="1" noCrop="1"/>
          </p:cNvPicPr>
          <p:nvPr/>
        </p:nvPicPr>
        <p:blipFill>
          <a:blip r:embed="rId6" cstate="print"/>
          <a:srcRect/>
          <a:stretch>
            <a:fillRect/>
          </a:stretch>
        </p:blipFill>
        <p:spPr bwMode="auto">
          <a:xfrm>
            <a:off x="5181600" y="4953000"/>
            <a:ext cx="1058863" cy="1524000"/>
          </a:xfrm>
          <a:prstGeom prst="rect">
            <a:avLst/>
          </a:prstGeom>
          <a:noFill/>
          <a:ln w="9525">
            <a:noFill/>
            <a:miter lim="800000"/>
            <a:headEnd/>
            <a:tailEnd/>
          </a:ln>
        </p:spPr>
      </p:pic>
      <p:pic>
        <p:nvPicPr>
          <p:cNvPr id="2058" name="Picture 180" descr="465af31824312"/>
          <p:cNvPicPr>
            <a:picLocks noChangeAspect="1" noChangeArrowheads="1" noCrop="1"/>
          </p:cNvPicPr>
          <p:nvPr/>
        </p:nvPicPr>
        <p:blipFill>
          <a:blip r:embed="rId5" cstate="print"/>
          <a:srcRect/>
          <a:stretch>
            <a:fillRect/>
          </a:stretch>
        </p:blipFill>
        <p:spPr bwMode="auto">
          <a:xfrm>
            <a:off x="1447800" y="4705350"/>
            <a:ext cx="1112838" cy="2152650"/>
          </a:xfrm>
          <a:prstGeom prst="rect">
            <a:avLst/>
          </a:prstGeom>
          <a:noFill/>
          <a:ln w="9525">
            <a:noFill/>
            <a:miter lim="800000"/>
            <a:headEnd/>
            <a:tailEnd/>
          </a:ln>
        </p:spPr>
      </p:pic>
      <p:pic>
        <p:nvPicPr>
          <p:cNvPr id="2059" name="Picture 181" descr="465af31824312"/>
          <p:cNvPicPr>
            <a:picLocks noChangeAspect="1" noChangeArrowheads="1" noCrop="1"/>
          </p:cNvPicPr>
          <p:nvPr/>
        </p:nvPicPr>
        <p:blipFill>
          <a:blip r:embed="rId5" cstate="print"/>
          <a:srcRect/>
          <a:stretch>
            <a:fillRect/>
          </a:stretch>
        </p:blipFill>
        <p:spPr bwMode="auto">
          <a:xfrm>
            <a:off x="2819400" y="4876800"/>
            <a:ext cx="1112838" cy="2152650"/>
          </a:xfrm>
          <a:prstGeom prst="rect">
            <a:avLst/>
          </a:prstGeom>
          <a:noFill/>
          <a:ln w="9525">
            <a:noFill/>
            <a:miter lim="800000"/>
            <a:headEnd/>
            <a:tailEnd/>
          </a:ln>
        </p:spPr>
      </p:pic>
      <p:pic>
        <p:nvPicPr>
          <p:cNvPr id="2060" name="Picture 182" descr="465af31824312"/>
          <p:cNvPicPr>
            <a:picLocks noChangeAspect="1" noChangeArrowheads="1" noCrop="1"/>
          </p:cNvPicPr>
          <p:nvPr/>
        </p:nvPicPr>
        <p:blipFill>
          <a:blip r:embed="rId5" cstate="print"/>
          <a:srcRect/>
          <a:stretch>
            <a:fillRect/>
          </a:stretch>
        </p:blipFill>
        <p:spPr bwMode="auto">
          <a:xfrm>
            <a:off x="5943600" y="4705350"/>
            <a:ext cx="1112838" cy="2152650"/>
          </a:xfrm>
          <a:prstGeom prst="rect">
            <a:avLst/>
          </a:prstGeom>
          <a:noFill/>
          <a:ln w="9525">
            <a:noFill/>
            <a:miter lim="800000"/>
            <a:headEnd/>
            <a:tailEnd/>
          </a:ln>
        </p:spPr>
      </p:pic>
      <p:pic>
        <p:nvPicPr>
          <p:cNvPr id="2061" name="Picture 184" descr="465af31824312"/>
          <p:cNvPicPr>
            <a:picLocks noChangeAspect="1" noChangeArrowheads="1" noCrop="1"/>
          </p:cNvPicPr>
          <p:nvPr/>
        </p:nvPicPr>
        <p:blipFill>
          <a:blip r:embed="rId5" cstate="print"/>
          <a:srcRect/>
          <a:stretch>
            <a:fillRect/>
          </a:stretch>
        </p:blipFill>
        <p:spPr bwMode="auto">
          <a:xfrm>
            <a:off x="3810000" y="4705350"/>
            <a:ext cx="1112838" cy="2152650"/>
          </a:xfrm>
          <a:prstGeom prst="rect">
            <a:avLst/>
          </a:prstGeom>
          <a:noFill/>
          <a:ln w="9525">
            <a:noFill/>
            <a:miter lim="800000"/>
            <a:headEnd/>
            <a:tailEnd/>
          </a:ln>
        </p:spPr>
      </p:pic>
      <p:pic>
        <p:nvPicPr>
          <p:cNvPr id="2062" name="Picture 185" descr="465af31824312"/>
          <p:cNvPicPr>
            <a:picLocks noChangeAspect="1" noChangeArrowheads="1" noCrop="1"/>
          </p:cNvPicPr>
          <p:nvPr/>
        </p:nvPicPr>
        <p:blipFill>
          <a:blip r:embed="rId5" cstate="print"/>
          <a:srcRect/>
          <a:stretch>
            <a:fillRect/>
          </a:stretch>
        </p:blipFill>
        <p:spPr bwMode="auto">
          <a:xfrm>
            <a:off x="7010400" y="4876800"/>
            <a:ext cx="1112838" cy="2152650"/>
          </a:xfrm>
          <a:prstGeom prst="rect">
            <a:avLst/>
          </a:prstGeom>
          <a:noFill/>
          <a:ln w="9525">
            <a:noFill/>
            <a:miter lim="800000"/>
            <a:headEnd/>
            <a:tailEnd/>
          </a:ln>
        </p:spPr>
      </p:pic>
      <p:sp>
        <p:nvSpPr>
          <p:cNvPr id="31" name="TextBox 30"/>
          <p:cNvSpPr txBox="1"/>
          <p:nvPr/>
        </p:nvSpPr>
        <p:spPr>
          <a:xfrm>
            <a:off x="381000" y="2284274"/>
            <a:ext cx="8229600" cy="1754326"/>
          </a:xfrm>
          <a:prstGeom prst="rect">
            <a:avLst/>
          </a:prstGeom>
          <a:noFill/>
        </p:spPr>
        <p:txBody>
          <a:bodyPr wrap="square">
            <a:spAutoFit/>
          </a:bodyPr>
          <a:lstStyle/>
          <a:p>
            <a:pPr algn="ctr">
              <a:defRPr/>
            </a:pPr>
            <a:endParaRPr lang="en-US" sz="2400"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NHIỆT LIỆT CHÀO MỪNG CÁC THẦY CÔ GIÁO VỀ DỰ GIỜ  </a:t>
            </a:r>
            <a:endParaRPr lang="en-US" sz="42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AutoShape 7"/>
          <p:cNvSpPr>
            <a:spLocks noChangeArrowheads="1"/>
          </p:cNvSpPr>
          <p:nvPr/>
        </p:nvSpPr>
        <p:spPr bwMode="auto">
          <a:xfrm rot="11233459">
            <a:off x="6248400" y="2971800"/>
            <a:ext cx="1143000" cy="457200"/>
          </a:xfrm>
          <a:prstGeom prst="rightArrow">
            <a:avLst>
              <a:gd name="adj1" fmla="val 50000"/>
              <a:gd name="adj2" fmla="val 62500"/>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solidFill>
                <a:srgbClr val="FFFFFF"/>
              </a:solidFill>
            </a:endParaRPr>
          </a:p>
        </p:txBody>
      </p:sp>
    </p:spTree>
    <p:extLst>
      <p:ext uri="{BB962C8B-B14F-4D97-AF65-F5344CB8AC3E}">
        <p14:creationId xmlns:p14="http://schemas.microsoft.com/office/powerpoint/2010/main" val="6441698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100"/>
                                        <p:tgtEl>
                                          <p:spTgt spid="20487"/>
                                        </p:tgtEl>
                                      </p:cBhvr>
                                    </p:animEffect>
                                    <p:anim calcmode="lin" valueType="num">
                                      <p:cBhvr>
                                        <p:cTn id="8" dur="400" fill="hold"/>
                                        <p:tgtEl>
                                          <p:spTgt spid="20487"/>
                                        </p:tgtEl>
                                        <p:attrNameLst>
                                          <p:attrName>ppt_x</p:attrName>
                                        </p:attrNameLst>
                                      </p:cBhvr>
                                      <p:tavLst>
                                        <p:tav tm="0">
                                          <p:val>
                                            <p:strVal val="#ppt_x"/>
                                          </p:val>
                                        </p:tav>
                                        <p:tav tm="100000">
                                          <p:val>
                                            <p:strVal val="#ppt_x"/>
                                          </p:val>
                                        </p:tav>
                                      </p:tavLst>
                                    </p:anim>
                                    <p:anim calcmode="lin" valueType="num">
                                      <p:cBhvr>
                                        <p:cTn id="9" dur="400" fill="hold"/>
                                        <p:tgtEl>
                                          <p:spTgt spid="2048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4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4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FF0000"/>
                </a:solidFill>
                <a:latin typeface="HP001 Kieu 5H" pitchFamily="34" charset="0"/>
              </a:rPr>
              <a:t>Chính tả ( Nhớ - viết )</a:t>
            </a:r>
          </a:p>
        </p:txBody>
      </p:sp>
      <p:sp>
        <p:nvSpPr>
          <p:cNvPr id="18" name="TextBox 17"/>
          <p:cNvSpPr txBox="1"/>
          <p:nvPr/>
        </p:nvSpPr>
        <p:spPr>
          <a:xfrm>
            <a:off x="3429000" y="1181962"/>
            <a:ext cx="4114800" cy="584775"/>
          </a:xfrm>
          <a:prstGeom prst="rect">
            <a:avLst/>
          </a:prstGeom>
          <a:noFill/>
        </p:spPr>
        <p:txBody>
          <a:bodyPr wrap="square" rtlCol="0">
            <a:spAutoFit/>
          </a:bodyPr>
          <a:lstStyle/>
          <a:p>
            <a:r>
              <a:rPr lang="en-US" sz="3200" smtClean="0">
                <a:solidFill>
                  <a:srgbClr val="0070C0"/>
                </a:solidFill>
                <a:latin typeface="HP001 Kieu 5H" pitchFamily="34" charset="0"/>
              </a:rPr>
              <a:t>Đường đi SaPa</a:t>
            </a:r>
            <a:endParaRPr lang="en-US" sz="3200">
              <a:solidFill>
                <a:srgbClr val="0070C0"/>
              </a:solidFill>
              <a:latin typeface="HP001 Kieu 5H" pitchFamily="34" charset="0"/>
            </a:endParaRPr>
          </a:p>
        </p:txBody>
      </p:sp>
      <p:sp>
        <p:nvSpPr>
          <p:cNvPr id="5" name="TextBox 4"/>
          <p:cNvSpPr txBox="1"/>
          <p:nvPr/>
        </p:nvSpPr>
        <p:spPr>
          <a:xfrm>
            <a:off x="228600" y="1905000"/>
            <a:ext cx="8610600" cy="4647426"/>
          </a:xfrm>
          <a:prstGeom prst="rect">
            <a:avLst/>
          </a:prstGeom>
          <a:noFill/>
        </p:spPr>
        <p:txBody>
          <a:bodyPr wrap="square" rtlCol="0">
            <a:spAutoFit/>
          </a:bodyPr>
          <a:lstStyle/>
          <a:p>
            <a:r>
              <a:rPr lang="en-US" sz="2800" smtClean="0">
                <a:latin typeface="Times New Roman" pitchFamily="18" charset="0"/>
                <a:cs typeface="Times New Roman" pitchFamily="18" charset="0"/>
              </a:rPr>
              <a:t>b) Tiếng bắt đầu bằng </a:t>
            </a:r>
            <a:r>
              <a:rPr lang="en-US" sz="2800" b="1" i="1" smtClean="0">
                <a:latin typeface="Times New Roman" pitchFamily="18" charset="0"/>
                <a:cs typeface="Times New Roman" pitchFamily="18" charset="0"/>
              </a:rPr>
              <a:t>v , d, </a:t>
            </a:r>
            <a:r>
              <a:rPr lang="en-US" sz="2800" smtClean="0">
                <a:latin typeface="Times New Roman" pitchFamily="18" charset="0"/>
                <a:cs typeface="Times New Roman" pitchFamily="18" charset="0"/>
              </a:rPr>
              <a:t>hay</a:t>
            </a:r>
            <a:r>
              <a:rPr lang="en-US" sz="2800" b="1" i="1" smtClean="0">
                <a:latin typeface="Times New Roman" pitchFamily="18" charset="0"/>
                <a:cs typeface="Times New Roman" pitchFamily="18" charset="0"/>
              </a:rPr>
              <a:t> gi:</a:t>
            </a:r>
          </a:p>
          <a:p>
            <a:pPr marL="285750" indent="-285750">
              <a:buFontTx/>
              <a:buChar char="-"/>
            </a:pPr>
            <a:r>
              <a:rPr lang="en-US" sz="2800" smtClean="0">
                <a:latin typeface="Times New Roman" pitchFamily="18" charset="0"/>
                <a:cs typeface="Times New Roman" pitchFamily="18" charset="0"/>
              </a:rPr>
              <a:t>Ở Thư ………… Quốc gia Luân Đôn hiện nay còn lưu</a:t>
            </a:r>
          </a:p>
          <a:p>
            <a:r>
              <a:rPr lang="en-US" sz="2800" smtClean="0">
                <a:latin typeface="Times New Roman" pitchFamily="18" charset="0"/>
                <a:cs typeface="Times New Roman" pitchFamily="18" charset="0"/>
              </a:rPr>
              <a:t>………một cuốn sách nặng hơn 100 ki-lô-gam. Cuốn sách có bìa làm bằng vàng và đá quý. Bên trong có 50 chữ cũng làm bằng………</a:t>
            </a:r>
          </a:p>
          <a:p>
            <a:pPr algn="r"/>
            <a:r>
              <a:rPr lang="en-US" sz="2400" smtClean="0">
                <a:latin typeface="Times New Roman" pitchFamily="18" charset="0"/>
                <a:cs typeface="Times New Roman" pitchFamily="18" charset="0"/>
              </a:rPr>
              <a:t>Theo báo </a:t>
            </a:r>
            <a:r>
              <a:rPr lang="en-US" sz="2400" b="1" smtClean="0">
                <a:latin typeface="Times New Roman" pitchFamily="18" charset="0"/>
                <a:cs typeface="Times New Roman" pitchFamily="18" charset="0"/>
              </a:rPr>
              <a:t>THIẾU NIÊN TIỀN PHONG</a:t>
            </a:r>
            <a:endParaRPr lang="en-US" sz="2800" b="1" smtClean="0">
              <a:latin typeface="Times New Roman" pitchFamily="18" charset="0"/>
              <a:cs typeface="Times New Roman" pitchFamily="18" charset="0"/>
            </a:endParaRPr>
          </a:p>
          <a:p>
            <a:pPr algn="r"/>
            <a:endParaRPr lang="en-US" sz="2400" smtClean="0">
              <a:latin typeface="Times New Roman" pitchFamily="18" charset="0"/>
              <a:cs typeface="Times New Roman" pitchFamily="18" charset="0"/>
            </a:endParaRPr>
          </a:p>
          <a:p>
            <a:pPr marL="285750" indent="-285750">
              <a:buFontTx/>
              <a:buChar char="-"/>
            </a:pPr>
            <a:r>
              <a:rPr lang="en-US" sz="2800" smtClean="0">
                <a:latin typeface="Times New Roman" pitchFamily="18" charset="0"/>
                <a:cs typeface="Times New Roman" pitchFamily="18" charset="0"/>
              </a:rPr>
              <a:t>Gần ba phần tư trái đất được biển bao phủ. Thái Bình Dương là đại ………lớn nhất và bao phủ gần nửa thế………</a:t>
            </a:r>
            <a:endParaRPr lang="en-US" sz="2800">
              <a:latin typeface="Times New Roman" pitchFamily="18" charset="0"/>
              <a:cs typeface="Times New Roman" pitchFamily="18" charset="0"/>
            </a:endParaRPr>
          </a:p>
          <a:p>
            <a:pPr algn="r"/>
            <a:r>
              <a:rPr lang="en-US" sz="2400" b="1" smtClean="0">
                <a:latin typeface="Times New Roman" pitchFamily="18" charset="0"/>
                <a:cs typeface="Times New Roman" pitchFamily="18" charset="0"/>
              </a:rPr>
              <a:t>Theo TRẦN HOÀNG HÀ</a:t>
            </a:r>
            <a:endParaRPr lang="en-US" sz="1600" b="1" smtClean="0">
              <a:latin typeface="Times New Roman" pitchFamily="18" charset="0"/>
              <a:cs typeface="Times New Roman" pitchFamily="18" charset="0"/>
            </a:endParaRPr>
          </a:p>
        </p:txBody>
      </p:sp>
      <p:sp>
        <p:nvSpPr>
          <p:cNvPr id="2" name="TextBox 1"/>
          <p:cNvSpPr txBox="1"/>
          <p:nvPr/>
        </p:nvSpPr>
        <p:spPr>
          <a:xfrm>
            <a:off x="1905000" y="2296180"/>
            <a:ext cx="106680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v</a:t>
            </a:r>
            <a:r>
              <a:rPr lang="en-US" sz="2800" b="1" smtClean="0">
                <a:solidFill>
                  <a:srgbClr val="3333FF"/>
                </a:solidFill>
                <a:latin typeface="Times New Roman" pitchFamily="18" charset="0"/>
                <a:cs typeface="Times New Roman" pitchFamily="18" charset="0"/>
              </a:rPr>
              <a:t>iện</a:t>
            </a:r>
            <a:endParaRPr lang="en-US" sz="2800" b="1">
              <a:solidFill>
                <a:srgbClr val="3333FF"/>
              </a:solidFill>
              <a:latin typeface="Times New Roman" pitchFamily="18" charset="0"/>
              <a:cs typeface="Times New Roman" pitchFamily="18" charset="0"/>
            </a:endParaRPr>
          </a:p>
        </p:txBody>
      </p:sp>
      <p:sp>
        <p:nvSpPr>
          <p:cNvPr id="3" name="TextBox 2"/>
          <p:cNvSpPr txBox="1"/>
          <p:nvPr/>
        </p:nvSpPr>
        <p:spPr>
          <a:xfrm>
            <a:off x="495300" y="2753380"/>
            <a:ext cx="80010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g</a:t>
            </a:r>
            <a:r>
              <a:rPr lang="en-US" sz="2800" b="1" smtClean="0">
                <a:solidFill>
                  <a:srgbClr val="3333FF"/>
                </a:solidFill>
                <a:latin typeface="Times New Roman" pitchFamily="18" charset="0"/>
                <a:cs typeface="Times New Roman" pitchFamily="18" charset="0"/>
              </a:rPr>
              <a:t>iữ</a:t>
            </a:r>
            <a:endParaRPr lang="en-US" sz="2800" b="1">
              <a:solidFill>
                <a:srgbClr val="3333FF"/>
              </a:solidFill>
              <a:latin typeface="Times New Roman" pitchFamily="18" charset="0"/>
              <a:cs typeface="Times New Roman" pitchFamily="18" charset="0"/>
            </a:endParaRPr>
          </a:p>
        </p:txBody>
      </p:sp>
      <p:sp>
        <p:nvSpPr>
          <p:cNvPr id="4" name="TextBox 3"/>
          <p:cNvSpPr txBox="1"/>
          <p:nvPr/>
        </p:nvSpPr>
        <p:spPr>
          <a:xfrm>
            <a:off x="1627239" y="3591580"/>
            <a:ext cx="1115961" cy="523220"/>
          </a:xfrm>
          <a:prstGeom prst="rect">
            <a:avLst/>
          </a:prstGeom>
          <a:noFill/>
        </p:spPr>
        <p:txBody>
          <a:bodyPr wrap="square" rtlCol="0">
            <a:spAutoFit/>
          </a:bodyPr>
          <a:lstStyle/>
          <a:p>
            <a:r>
              <a:rPr lang="en-US" sz="2800" b="1" smtClean="0">
                <a:solidFill>
                  <a:srgbClr val="3333FF"/>
                </a:solidFill>
                <a:latin typeface="Times New Roman" pitchFamily="18" charset="0"/>
                <a:cs typeface="Times New Roman" pitchFamily="18" charset="0"/>
              </a:rPr>
              <a:t>vàng</a:t>
            </a:r>
            <a:endParaRPr lang="en-US" sz="2800" b="1">
              <a:solidFill>
                <a:srgbClr val="3333FF"/>
              </a:solidFill>
              <a:latin typeface="Times New Roman" pitchFamily="18" charset="0"/>
              <a:cs typeface="Times New Roman" pitchFamily="18" charset="0"/>
            </a:endParaRPr>
          </a:p>
        </p:txBody>
      </p:sp>
      <p:sp>
        <p:nvSpPr>
          <p:cNvPr id="6" name="TextBox 5"/>
          <p:cNvSpPr txBox="1"/>
          <p:nvPr/>
        </p:nvSpPr>
        <p:spPr>
          <a:xfrm>
            <a:off x="2438400" y="5181600"/>
            <a:ext cx="1447800" cy="523220"/>
          </a:xfrm>
          <a:prstGeom prst="rect">
            <a:avLst/>
          </a:prstGeom>
          <a:noFill/>
        </p:spPr>
        <p:txBody>
          <a:bodyPr wrap="square" rtlCol="0">
            <a:spAutoFit/>
          </a:bodyPr>
          <a:lstStyle/>
          <a:p>
            <a:r>
              <a:rPr lang="en-US" sz="2800" b="1" smtClean="0">
                <a:solidFill>
                  <a:srgbClr val="3333FF"/>
                </a:solidFill>
                <a:latin typeface="Times New Roman" pitchFamily="18" charset="0"/>
                <a:cs typeface="Times New Roman" pitchFamily="18" charset="0"/>
              </a:rPr>
              <a:t>dương</a:t>
            </a:r>
            <a:endParaRPr lang="en-US" sz="2800" b="1">
              <a:solidFill>
                <a:srgbClr val="3333FF"/>
              </a:solidFill>
              <a:latin typeface="Times New Roman" pitchFamily="18" charset="0"/>
              <a:cs typeface="Times New Roman" pitchFamily="18" charset="0"/>
            </a:endParaRPr>
          </a:p>
        </p:txBody>
      </p:sp>
      <p:sp>
        <p:nvSpPr>
          <p:cNvPr id="7" name="TextBox 6"/>
          <p:cNvSpPr txBox="1"/>
          <p:nvPr/>
        </p:nvSpPr>
        <p:spPr>
          <a:xfrm>
            <a:off x="1167580" y="5638800"/>
            <a:ext cx="99060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g</a:t>
            </a:r>
            <a:r>
              <a:rPr lang="en-US" sz="2800" b="1" smtClean="0">
                <a:solidFill>
                  <a:srgbClr val="3333FF"/>
                </a:solidFill>
                <a:latin typeface="Times New Roman" pitchFamily="18" charset="0"/>
                <a:cs typeface="Times New Roman" pitchFamily="18" charset="0"/>
              </a:rPr>
              <a:t>iới</a:t>
            </a:r>
            <a:endParaRPr lang="en-US" sz="2800" b="1">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3793772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10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10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10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10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TC_Computer\Desktop\ban do the gioi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5225"/>
            <a:ext cx="9144000" cy="5311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7-Point Star 3"/>
          <p:cNvSpPr/>
          <p:nvPr/>
        </p:nvSpPr>
        <p:spPr>
          <a:xfrm>
            <a:off x="7391400" y="2971800"/>
            <a:ext cx="46038" cy="762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5" name="7-Point Star 4"/>
          <p:cNvSpPr/>
          <p:nvPr/>
        </p:nvSpPr>
        <p:spPr>
          <a:xfrm>
            <a:off x="4221163" y="2286000"/>
            <a:ext cx="46037" cy="76200"/>
          </a:xfrm>
          <a:prstGeom prst="star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053" name="TextBox 5"/>
          <p:cNvSpPr txBox="1">
            <a:spLocks noChangeArrowheads="1"/>
          </p:cNvSpPr>
          <p:nvPr/>
        </p:nvSpPr>
        <p:spPr bwMode="auto">
          <a:xfrm>
            <a:off x="2743200" y="304800"/>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solidFill>
                  <a:srgbClr val="FF0000"/>
                </a:solidFill>
                <a:latin typeface="Times New Roman" pitchFamily="18" charset="0"/>
                <a:cs typeface="Times New Roman" pitchFamily="18" charset="0"/>
              </a:rPr>
              <a:t>BẢN ĐỒ ĐỊA LÝ THẾ GIỚI</a:t>
            </a:r>
            <a:endParaRPr lang="vi-VN" sz="2400" b="1">
              <a:solidFill>
                <a:srgbClr val="FF0000"/>
              </a:solidFill>
              <a:latin typeface="Times New Roman" pitchFamily="18" charset="0"/>
              <a:cs typeface="Times New Roman" pitchFamily="18" charset="0"/>
            </a:endParaRPr>
          </a:p>
        </p:txBody>
      </p:sp>
      <p:sp>
        <p:nvSpPr>
          <p:cNvPr id="2054" name="TextBox 6"/>
          <p:cNvSpPr txBox="1">
            <a:spLocks noChangeArrowheads="1"/>
          </p:cNvSpPr>
          <p:nvPr/>
        </p:nvSpPr>
        <p:spPr bwMode="auto">
          <a:xfrm>
            <a:off x="3048000" y="2362200"/>
            <a:ext cx="1371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a:latin typeface="Times New Roman" pitchFamily="18" charset="0"/>
                <a:cs typeface="Times New Roman" pitchFamily="18" charset="0"/>
              </a:rPr>
              <a:t>ĐẠI</a:t>
            </a: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 </a:t>
            </a: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     </a:t>
            </a:r>
            <a:r>
              <a:rPr lang="en-US" sz="1400" b="1" smtClean="0">
                <a:latin typeface="Times New Roman" pitchFamily="18" charset="0"/>
                <a:cs typeface="Times New Roman" pitchFamily="18" charset="0"/>
              </a:rPr>
              <a:t>TÂY </a:t>
            </a:r>
            <a:endParaRPr lang="en-US" sz="1400" b="1">
              <a:latin typeface="Times New Roman" pitchFamily="18" charset="0"/>
              <a:cs typeface="Times New Roman" pitchFamily="18" charset="0"/>
            </a:endParaRPr>
          </a:p>
          <a:p>
            <a:endParaRPr lang="en-US" sz="1400" b="1">
              <a:latin typeface="Times New Roman" pitchFamily="18" charset="0"/>
              <a:cs typeface="Times New Roman" pitchFamily="18" charset="0"/>
            </a:endParaRP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  </a:t>
            </a:r>
          </a:p>
          <a:p>
            <a:r>
              <a:rPr lang="en-US" sz="1400" b="1">
                <a:latin typeface="Times New Roman" pitchFamily="18" charset="0"/>
                <a:cs typeface="Times New Roman" pitchFamily="18" charset="0"/>
              </a:rPr>
              <a:t>         DƯƠNG</a:t>
            </a:r>
            <a:endParaRPr lang="vi-VN" sz="1400" b="1">
              <a:latin typeface="Times New Roman" pitchFamily="18" charset="0"/>
              <a:cs typeface="Times New Roman" pitchFamily="18" charset="0"/>
            </a:endParaRPr>
          </a:p>
        </p:txBody>
      </p:sp>
      <p:sp>
        <p:nvSpPr>
          <p:cNvPr id="2055" name="TextBox 7"/>
          <p:cNvSpPr txBox="1">
            <a:spLocks noChangeArrowheads="1"/>
          </p:cNvSpPr>
          <p:nvPr/>
        </p:nvSpPr>
        <p:spPr bwMode="auto">
          <a:xfrm>
            <a:off x="457200" y="2743200"/>
            <a:ext cx="129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Times New Roman" pitchFamily="18" charset="0"/>
                <a:cs typeface="Times New Roman" pitchFamily="18" charset="0"/>
              </a:rPr>
              <a:t>THÁI</a:t>
            </a:r>
          </a:p>
          <a:p>
            <a:endParaRPr lang="en-US" sz="1600" b="1">
              <a:latin typeface="Times New Roman" pitchFamily="18" charset="0"/>
              <a:cs typeface="Times New Roman" pitchFamily="18" charset="0"/>
            </a:endParaRPr>
          </a:p>
          <a:p>
            <a:endParaRPr lang="en-US" sz="1600" b="1">
              <a:latin typeface="Times New Roman" pitchFamily="18" charset="0"/>
              <a:cs typeface="Times New Roman" pitchFamily="18" charset="0"/>
            </a:endParaRPr>
          </a:p>
          <a:p>
            <a:r>
              <a:rPr lang="en-US" sz="1600" b="1">
                <a:latin typeface="Times New Roman" pitchFamily="18" charset="0"/>
                <a:cs typeface="Times New Roman" pitchFamily="18" charset="0"/>
              </a:rPr>
              <a:t>    BÌNH </a:t>
            </a:r>
          </a:p>
          <a:p>
            <a:endParaRPr lang="en-US" sz="1600" b="1">
              <a:latin typeface="Times New Roman" pitchFamily="18" charset="0"/>
              <a:cs typeface="Times New Roman" pitchFamily="18" charset="0"/>
            </a:endParaRPr>
          </a:p>
          <a:p>
            <a:endParaRPr lang="en-US" sz="1600" b="1">
              <a:latin typeface="Times New Roman" pitchFamily="18" charset="0"/>
              <a:cs typeface="Times New Roman" pitchFamily="18" charset="0"/>
            </a:endParaRPr>
          </a:p>
          <a:p>
            <a:r>
              <a:rPr lang="en-US" sz="1600" b="1">
                <a:latin typeface="Times New Roman" pitchFamily="18" charset="0"/>
                <a:cs typeface="Times New Roman" pitchFamily="18" charset="0"/>
              </a:rPr>
              <a:t>            DƯƠNG</a:t>
            </a:r>
            <a:endParaRPr lang="vi-VN" sz="1600" b="1">
              <a:latin typeface="Times New Roman" pitchFamily="18" charset="0"/>
              <a:cs typeface="Times New Roman" pitchFamily="18" charset="0"/>
            </a:endParaRPr>
          </a:p>
        </p:txBody>
      </p:sp>
      <p:sp>
        <p:nvSpPr>
          <p:cNvPr id="2056" name="TextBox 8"/>
          <p:cNvSpPr txBox="1">
            <a:spLocks noChangeArrowheads="1"/>
          </p:cNvSpPr>
          <p:nvPr/>
        </p:nvSpPr>
        <p:spPr bwMode="auto">
          <a:xfrm>
            <a:off x="8001000" y="2057400"/>
            <a:ext cx="121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latin typeface="Times New Roman" pitchFamily="18" charset="0"/>
                <a:cs typeface="Times New Roman" pitchFamily="18" charset="0"/>
              </a:rPr>
              <a:t>THÁI</a:t>
            </a:r>
          </a:p>
          <a:p>
            <a:endParaRPr lang="en-US" sz="1600" b="1">
              <a:latin typeface="Times New Roman" pitchFamily="18" charset="0"/>
              <a:cs typeface="Times New Roman" pitchFamily="18" charset="0"/>
            </a:endParaRPr>
          </a:p>
          <a:p>
            <a:endParaRPr lang="en-US" sz="1600" b="1">
              <a:latin typeface="Times New Roman" pitchFamily="18" charset="0"/>
              <a:cs typeface="Times New Roman" pitchFamily="18" charset="0"/>
            </a:endParaRPr>
          </a:p>
          <a:p>
            <a:r>
              <a:rPr lang="en-US" sz="1600" b="1">
                <a:latin typeface="Times New Roman" pitchFamily="18" charset="0"/>
                <a:cs typeface="Times New Roman" pitchFamily="18" charset="0"/>
              </a:rPr>
              <a:t> BÌNH </a:t>
            </a:r>
          </a:p>
          <a:p>
            <a:endParaRPr lang="en-US" sz="1600" b="1">
              <a:latin typeface="Times New Roman" pitchFamily="18" charset="0"/>
              <a:cs typeface="Times New Roman" pitchFamily="18" charset="0"/>
            </a:endParaRPr>
          </a:p>
          <a:p>
            <a:endParaRPr lang="en-US" sz="1600" b="1">
              <a:latin typeface="Times New Roman" pitchFamily="18" charset="0"/>
              <a:cs typeface="Times New Roman" pitchFamily="18" charset="0"/>
            </a:endParaRPr>
          </a:p>
          <a:p>
            <a:r>
              <a:rPr lang="en-US" sz="1600" b="1">
                <a:latin typeface="Times New Roman" pitchFamily="18" charset="0"/>
                <a:cs typeface="Times New Roman" pitchFamily="18" charset="0"/>
              </a:rPr>
              <a:t>DƯƠNG</a:t>
            </a:r>
            <a:endParaRPr lang="vi-VN" sz="1600" b="1">
              <a:latin typeface="Times New Roman" pitchFamily="18" charset="0"/>
              <a:cs typeface="Times New Roman" pitchFamily="18" charset="0"/>
            </a:endParaRPr>
          </a:p>
        </p:txBody>
      </p:sp>
      <p:sp>
        <p:nvSpPr>
          <p:cNvPr id="2057" name="TextBox 9"/>
          <p:cNvSpPr txBox="1">
            <a:spLocks noChangeArrowheads="1"/>
          </p:cNvSpPr>
          <p:nvPr/>
        </p:nvSpPr>
        <p:spPr bwMode="auto">
          <a:xfrm>
            <a:off x="5715000" y="32004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a:latin typeface="Times New Roman" pitchFamily="18" charset="0"/>
                <a:cs typeface="Times New Roman" pitchFamily="18" charset="0"/>
              </a:rPr>
              <a:t>ẤN </a:t>
            </a:r>
          </a:p>
          <a:p>
            <a:endParaRPr lang="en-US" sz="1400" b="1">
              <a:latin typeface="Times New Roman" pitchFamily="18" charset="0"/>
              <a:cs typeface="Times New Roman" pitchFamily="18" charset="0"/>
            </a:endParaRP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  ĐỘ</a:t>
            </a:r>
          </a:p>
          <a:p>
            <a:endParaRPr lang="en-US" sz="1400" b="1">
              <a:latin typeface="Times New Roman" pitchFamily="18" charset="0"/>
              <a:cs typeface="Times New Roman" pitchFamily="18" charset="0"/>
            </a:endParaRP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    DƯƠNG</a:t>
            </a:r>
            <a:endParaRPr lang="vi-VN" sz="1400" b="1">
              <a:latin typeface="Times New Roman" pitchFamily="18" charset="0"/>
              <a:cs typeface="Times New Roman" pitchFamily="18" charset="0"/>
            </a:endParaRPr>
          </a:p>
        </p:txBody>
      </p:sp>
      <p:sp>
        <p:nvSpPr>
          <p:cNvPr id="2058" name="TextBox 10"/>
          <p:cNvSpPr txBox="1">
            <a:spLocks noChangeArrowheads="1"/>
          </p:cNvSpPr>
          <p:nvPr/>
        </p:nvSpPr>
        <p:spPr bwMode="auto">
          <a:xfrm>
            <a:off x="2667000" y="35814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a:latin typeface="Times New Roman" pitchFamily="18" charset="0"/>
                <a:cs typeface="Times New Roman" pitchFamily="18" charset="0"/>
              </a:rPr>
              <a:t>NAM</a:t>
            </a: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MỸ</a:t>
            </a:r>
            <a:endParaRPr lang="vi-VN" sz="1200" b="1">
              <a:latin typeface="Times New Roman" pitchFamily="18" charset="0"/>
              <a:cs typeface="Times New Roman" pitchFamily="18" charset="0"/>
            </a:endParaRPr>
          </a:p>
        </p:txBody>
      </p:sp>
      <p:sp>
        <p:nvSpPr>
          <p:cNvPr id="2059" name="TextBox 11"/>
          <p:cNvSpPr txBox="1">
            <a:spLocks noChangeArrowheads="1"/>
          </p:cNvSpPr>
          <p:nvPr/>
        </p:nvSpPr>
        <p:spPr bwMode="auto">
          <a:xfrm>
            <a:off x="1828800" y="18288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a:latin typeface="Times New Roman" pitchFamily="18" charset="0"/>
                <a:cs typeface="Times New Roman" pitchFamily="18" charset="0"/>
              </a:rPr>
              <a:t>BĂC</a:t>
            </a:r>
          </a:p>
          <a:p>
            <a:endParaRPr lang="en-US" sz="1400" b="1">
              <a:latin typeface="Times New Roman" pitchFamily="18" charset="0"/>
              <a:cs typeface="Times New Roman" pitchFamily="18" charset="0"/>
            </a:endParaRPr>
          </a:p>
          <a:p>
            <a:r>
              <a:rPr lang="en-US" sz="1400" b="1">
                <a:latin typeface="Times New Roman" pitchFamily="18" charset="0"/>
                <a:cs typeface="Times New Roman" pitchFamily="18" charset="0"/>
              </a:rPr>
              <a:t> MỸ</a:t>
            </a:r>
            <a:endParaRPr lang="vi-VN" sz="1400" b="1">
              <a:latin typeface="Times New Roman" pitchFamily="18" charset="0"/>
              <a:cs typeface="Times New Roman" pitchFamily="18" charset="0"/>
            </a:endParaRPr>
          </a:p>
        </p:txBody>
      </p:sp>
      <p:sp>
        <p:nvSpPr>
          <p:cNvPr id="2060" name="TextBox 12"/>
          <p:cNvSpPr txBox="1">
            <a:spLocks noChangeArrowheads="1"/>
          </p:cNvSpPr>
          <p:nvPr/>
        </p:nvSpPr>
        <p:spPr bwMode="auto">
          <a:xfrm>
            <a:off x="4572000" y="2819400"/>
            <a:ext cx="762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400" b="1">
                <a:latin typeface="Times New Roman" pitchFamily="18" charset="0"/>
                <a:cs typeface="Times New Roman" pitchFamily="18" charset="0"/>
              </a:rPr>
              <a:t>CHÂU</a:t>
            </a:r>
          </a:p>
          <a:p>
            <a:pPr algn="ctr"/>
            <a:endParaRPr lang="en-US" sz="1400" b="1">
              <a:latin typeface="Times New Roman" pitchFamily="18" charset="0"/>
              <a:cs typeface="Times New Roman" pitchFamily="18" charset="0"/>
            </a:endParaRPr>
          </a:p>
          <a:p>
            <a:pPr algn="ctr"/>
            <a:r>
              <a:rPr lang="en-US" sz="1400" b="1">
                <a:latin typeface="Times New Roman" pitchFamily="18" charset="0"/>
                <a:cs typeface="Times New Roman" pitchFamily="18" charset="0"/>
              </a:rPr>
              <a:t>PHI</a:t>
            </a:r>
            <a:endParaRPr lang="vi-VN" sz="1400" b="1">
              <a:latin typeface="Times New Roman" pitchFamily="18" charset="0"/>
              <a:cs typeface="Times New Roman" pitchFamily="18" charset="0"/>
            </a:endParaRPr>
          </a:p>
        </p:txBody>
      </p:sp>
      <p:sp>
        <p:nvSpPr>
          <p:cNvPr id="2061" name="TextBox 13"/>
          <p:cNvSpPr txBox="1">
            <a:spLocks noChangeArrowheads="1"/>
          </p:cNvSpPr>
          <p:nvPr/>
        </p:nvSpPr>
        <p:spPr bwMode="auto">
          <a:xfrm>
            <a:off x="4572000" y="1901825"/>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a:latin typeface="Times New Roman" pitchFamily="18" charset="0"/>
                <a:cs typeface="Times New Roman" pitchFamily="18" charset="0"/>
              </a:rPr>
              <a:t>CHÂU   ÂU</a:t>
            </a:r>
            <a:endParaRPr lang="vi-VN" sz="1400" b="1">
              <a:latin typeface="Times New Roman" pitchFamily="18" charset="0"/>
              <a:cs typeface="Times New Roman" pitchFamily="18" charset="0"/>
            </a:endParaRPr>
          </a:p>
        </p:txBody>
      </p:sp>
      <p:sp>
        <p:nvSpPr>
          <p:cNvPr id="2062" name="TextBox 14"/>
          <p:cNvSpPr txBox="1">
            <a:spLocks noChangeArrowheads="1"/>
          </p:cNvSpPr>
          <p:nvPr/>
        </p:nvSpPr>
        <p:spPr bwMode="auto">
          <a:xfrm>
            <a:off x="6248400" y="20574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b="1">
                <a:latin typeface="Times New Roman" pitchFamily="18" charset="0"/>
                <a:cs typeface="Times New Roman" pitchFamily="18" charset="0"/>
              </a:rPr>
              <a:t>CHÂU  Á</a:t>
            </a:r>
            <a:endParaRPr lang="vi-VN" sz="1400" b="1">
              <a:latin typeface="Times New Roman" pitchFamily="18" charset="0"/>
              <a:cs typeface="Times New Roman" pitchFamily="18" charset="0"/>
            </a:endParaRPr>
          </a:p>
        </p:txBody>
      </p:sp>
    </p:spTree>
    <p:extLst>
      <p:ext uri="{BB962C8B-B14F-4D97-AF65-F5344CB8AC3E}">
        <p14:creationId xmlns:p14="http://schemas.microsoft.com/office/powerpoint/2010/main" val="428180262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er-rose-013_02"/>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Kính chúc quý thầy cô, các em học sinh</a:t>
            </a:r>
          </a:p>
        </p:txBody>
      </p:sp>
      <p:sp>
        <p:nvSpPr>
          <p:cNvPr id="12292"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cstate="print">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a:t>
            </a:r>
          </a:p>
        </p:txBody>
      </p:sp>
      <p:pic>
        <p:nvPicPr>
          <p:cNvPr id="12295"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flower-rose-013_02"/>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 descr="flower-rose-013_02"/>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Obst100">
            <a:hlinkClick r:id="" action="ppaction://noaction"/>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N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N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N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N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cstate="print">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1464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3333FF"/>
                </a:solidFill>
                <a:latin typeface="HP001 Kieu 5H" pitchFamily="34" charset="0"/>
              </a:rPr>
              <a:t>Chính tả ( Nhớ - viết )</a:t>
            </a:r>
          </a:p>
        </p:txBody>
      </p:sp>
      <p:sp>
        <p:nvSpPr>
          <p:cNvPr id="18" name="TextBox 17"/>
          <p:cNvSpPr txBox="1"/>
          <p:nvPr/>
        </p:nvSpPr>
        <p:spPr>
          <a:xfrm>
            <a:off x="3429000" y="1181962"/>
            <a:ext cx="4114800" cy="584775"/>
          </a:xfrm>
          <a:prstGeom prst="rect">
            <a:avLst/>
          </a:prstGeom>
          <a:noFill/>
        </p:spPr>
        <p:txBody>
          <a:bodyPr wrap="square" rtlCol="0">
            <a:spAutoFit/>
          </a:bodyPr>
          <a:lstStyle/>
          <a:p>
            <a:r>
              <a:rPr lang="en-US" sz="3200" dirty="0" err="1" smtClean="0">
                <a:solidFill>
                  <a:srgbClr val="FF0000"/>
                </a:solidFill>
                <a:latin typeface="HP001 Kieu 5H" pitchFamily="34" charset="0"/>
              </a:rPr>
              <a:t>Đường</a:t>
            </a:r>
            <a:r>
              <a:rPr lang="en-US" sz="3200" dirty="0" smtClean="0">
                <a:solidFill>
                  <a:srgbClr val="FF0000"/>
                </a:solidFill>
                <a:latin typeface="HP001 Kieu 5H" pitchFamily="34" charset="0"/>
              </a:rPr>
              <a:t> </a:t>
            </a:r>
            <a:r>
              <a:rPr lang="en-US" sz="3200" dirty="0" err="1" smtClean="0">
                <a:solidFill>
                  <a:srgbClr val="FF0000"/>
                </a:solidFill>
                <a:latin typeface="HP001 Kieu 5H" pitchFamily="34" charset="0"/>
              </a:rPr>
              <a:t>đi</a:t>
            </a:r>
            <a:r>
              <a:rPr lang="en-US" sz="3200" smtClean="0">
                <a:solidFill>
                  <a:srgbClr val="FF0000"/>
                </a:solidFill>
                <a:latin typeface="HP001 Kieu 5H" pitchFamily="34" charset="0"/>
              </a:rPr>
              <a:t> </a:t>
            </a:r>
            <a:r>
              <a:rPr lang="en-US" sz="3200" smtClean="0">
                <a:solidFill>
                  <a:srgbClr val="FF0000"/>
                </a:solidFill>
                <a:latin typeface="HP001 Kieu 5H" pitchFamily="34" charset="0"/>
              </a:rPr>
              <a:t>Sa Pa</a:t>
            </a:r>
            <a:endParaRPr lang="en-US" sz="3200" dirty="0">
              <a:solidFill>
                <a:srgbClr val="FF0000"/>
              </a:solidFill>
              <a:latin typeface="HP001 Kieu 5H" pitchFamily="34" charset="0"/>
            </a:endParaRPr>
          </a:p>
        </p:txBody>
      </p:sp>
      <p:sp>
        <p:nvSpPr>
          <p:cNvPr id="10" name="Text Box 4"/>
          <p:cNvSpPr txBox="1">
            <a:spLocks noChangeArrowheads="1"/>
          </p:cNvSpPr>
          <p:nvPr/>
        </p:nvSpPr>
        <p:spPr bwMode="auto">
          <a:xfrm>
            <a:off x="781050" y="1981199"/>
            <a:ext cx="79248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a:latin typeface="Times New Roman" pitchFamily="18" charset="0"/>
              </a:rPr>
              <a:t>        </a:t>
            </a:r>
            <a:r>
              <a:rPr lang="en-US" sz="3000">
                <a:latin typeface="Times New Roman" pitchFamily="18" charset="0"/>
              </a:rPr>
              <a:t>Hôm sau chúng tôi đi Sa Pa. Phong cảnh ở đây thật đẹp. Thoắt cái, lá vàng rơi trong khoảnh khắc mùa thu. </a:t>
            </a:r>
            <a:r>
              <a:rPr lang="en-US" sz="3000" smtClean="0">
                <a:latin typeface="Times New Roman" pitchFamily="18" charset="0"/>
              </a:rPr>
              <a:t>Thoắt </a:t>
            </a:r>
            <a:r>
              <a:rPr lang="en-US" sz="3000">
                <a:latin typeface="Times New Roman" pitchFamily="18" charset="0"/>
              </a:rPr>
              <a:t>cái, trắng long lanh một cơn mưa tuyết trên những cành đào, lê, mận. Thoắt cái, gió xuân hây hẩy nồng nàn với những bông hoa lay ơn màu đen nhung hi</a:t>
            </a:r>
            <a:r>
              <a:rPr lang="en-US" sz="3000">
                <a:latin typeface=".VnTime" pitchFamily="34" charset="0"/>
              </a:rPr>
              <a:t>Õm quý</a:t>
            </a:r>
            <a:r>
              <a:rPr lang="en-US" sz="3000">
                <a:latin typeface="Times New Roman" pitchFamily="18" charset="0"/>
              </a:rPr>
              <a:t>.</a:t>
            </a:r>
          </a:p>
          <a:p>
            <a:r>
              <a:rPr lang="en-US" sz="3000">
                <a:latin typeface="Times New Roman" pitchFamily="18" charset="0"/>
              </a:rPr>
              <a:t>         Sa Pa quả là món quà tặng diệu kì mà thiên nhiên dành cho đất nước </a:t>
            </a:r>
            <a:r>
              <a:rPr lang="en-US" sz="3000" smtClean="0">
                <a:latin typeface="Times New Roman" pitchFamily="18" charset="0"/>
              </a:rPr>
              <a:t>ta</a:t>
            </a:r>
            <a:r>
              <a:rPr lang="en-US" sz="2800" smtClean="0">
                <a:latin typeface="Times New Roman" pitchFamily="18" charset="0"/>
              </a:rPr>
              <a:t>.</a:t>
            </a:r>
            <a:endParaRPr lang="en-US" sz="2800">
              <a:latin typeface="Times New Roman" pitchFamily="18" charset="0"/>
            </a:endParaRPr>
          </a:p>
          <a:p>
            <a:r>
              <a:rPr lang="en-US" sz="2800" b="1">
                <a:latin typeface="Times New Roman" pitchFamily="18" charset="0"/>
              </a:rPr>
              <a:t>	</a:t>
            </a:r>
            <a:r>
              <a:rPr lang="en-US" sz="2800" b="1" smtClean="0">
                <a:latin typeface="Times New Roman" pitchFamily="18" charset="0"/>
              </a:rPr>
              <a:t>			</a:t>
            </a:r>
            <a:r>
              <a:rPr lang="en-US" sz="2400" b="1" smtClean="0">
                <a:latin typeface="Times New Roman" pitchFamily="18" charset="0"/>
              </a:rPr>
              <a:t>Theo NGUYỄN </a:t>
            </a:r>
            <a:r>
              <a:rPr lang="en-US" sz="2400" b="1">
                <a:latin typeface="Times New Roman" pitchFamily="18" charset="0"/>
              </a:rPr>
              <a:t>PHAN HÁCH</a:t>
            </a:r>
          </a:p>
        </p:txBody>
      </p:sp>
    </p:spTree>
    <p:extLst>
      <p:ext uri="{BB962C8B-B14F-4D97-AF65-F5344CB8AC3E}">
        <p14:creationId xmlns:p14="http://schemas.microsoft.com/office/powerpoint/2010/main" val="3793772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0070C0"/>
                </a:solidFill>
                <a:latin typeface="HP001 Kieu 5H" pitchFamily="34" charset="0"/>
              </a:rPr>
              <a:t>Chính tả ( Nhớ - viết )</a:t>
            </a:r>
          </a:p>
        </p:txBody>
      </p:sp>
      <p:sp>
        <p:nvSpPr>
          <p:cNvPr id="18" name="TextBox 17"/>
          <p:cNvSpPr txBox="1"/>
          <p:nvPr/>
        </p:nvSpPr>
        <p:spPr>
          <a:xfrm>
            <a:off x="3314700" y="1181962"/>
            <a:ext cx="4114800" cy="646331"/>
          </a:xfrm>
          <a:prstGeom prst="rect">
            <a:avLst/>
          </a:prstGeom>
          <a:noFill/>
        </p:spPr>
        <p:txBody>
          <a:bodyPr wrap="square" rtlCol="0">
            <a:spAutoFit/>
          </a:bodyPr>
          <a:lstStyle/>
          <a:p>
            <a:r>
              <a:rPr lang="en-US" sz="3600" smtClean="0">
                <a:solidFill>
                  <a:srgbClr val="FF0000"/>
                </a:solidFill>
                <a:latin typeface="HP001 Kieu 5H" pitchFamily="34" charset="0"/>
              </a:rPr>
              <a:t>Đường đi SaPa</a:t>
            </a:r>
            <a:endParaRPr lang="en-US" sz="3600">
              <a:solidFill>
                <a:srgbClr val="FF0000"/>
              </a:solidFill>
              <a:latin typeface="HP001 Kieu 5H" pitchFamily="34" charset="0"/>
            </a:endParaRPr>
          </a:p>
        </p:txBody>
      </p:sp>
      <p:sp>
        <p:nvSpPr>
          <p:cNvPr id="5" name="TextBox 4"/>
          <p:cNvSpPr txBox="1"/>
          <p:nvPr/>
        </p:nvSpPr>
        <p:spPr>
          <a:xfrm>
            <a:off x="1009650" y="2403986"/>
            <a:ext cx="7372350" cy="553998"/>
          </a:xfrm>
          <a:prstGeom prst="rect">
            <a:avLst/>
          </a:prstGeom>
          <a:noFill/>
        </p:spPr>
        <p:txBody>
          <a:bodyPr wrap="square" rtlCol="0">
            <a:spAutoFit/>
          </a:bodyPr>
          <a:lstStyle/>
          <a:p>
            <a:r>
              <a:rPr lang="en-US" sz="3000" b="1" i="1" smtClean="0">
                <a:solidFill>
                  <a:srgbClr val="3333FF"/>
                </a:solidFill>
                <a:latin typeface="Times New Roman" pitchFamily="18" charset="0"/>
                <a:cs typeface="Times New Roman" pitchFamily="18" charset="0"/>
              </a:rPr>
              <a:t>Phong cảnh SaPa thay đổi như thế nào?</a:t>
            </a:r>
            <a:endParaRPr lang="en-US" sz="3000" b="1" i="1">
              <a:solidFill>
                <a:srgbClr val="3333FF"/>
              </a:solidFill>
              <a:latin typeface="Times New Roman" pitchFamily="18" charset="0"/>
              <a:cs typeface="Times New Roman" pitchFamily="18" charset="0"/>
            </a:endParaRPr>
          </a:p>
        </p:txBody>
      </p:sp>
      <p:sp>
        <p:nvSpPr>
          <p:cNvPr id="6" name="TextBox 5"/>
          <p:cNvSpPr txBox="1"/>
          <p:nvPr/>
        </p:nvSpPr>
        <p:spPr>
          <a:xfrm>
            <a:off x="1009650" y="3106994"/>
            <a:ext cx="7677150" cy="1477328"/>
          </a:xfrm>
          <a:prstGeom prst="rect">
            <a:avLst/>
          </a:prstGeom>
          <a:noFill/>
        </p:spPr>
        <p:txBody>
          <a:bodyPr wrap="square" rtlCol="0">
            <a:spAutoFit/>
          </a:bodyPr>
          <a:lstStyle/>
          <a:p>
            <a:r>
              <a:rPr lang="en-US" sz="3000" smtClean="0">
                <a:latin typeface="Times New Roman" pitchFamily="18" charset="0"/>
                <a:cs typeface="Times New Roman" pitchFamily="18" charset="0"/>
              </a:rPr>
              <a:t>Phong cảnh SaPa thay đổi theo thời gian, trong vòng một ngày chúng ta có thể cảm nhận được bốn mùa : xuân , hạ, thu, đông.</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37937720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3333FF"/>
                </a:solidFill>
                <a:latin typeface="HP001 Kieu 5H" pitchFamily="34" charset="0"/>
              </a:rPr>
              <a:t>Chính tả ( Nhớ - viết )</a:t>
            </a:r>
          </a:p>
        </p:txBody>
      </p:sp>
      <p:sp>
        <p:nvSpPr>
          <p:cNvPr id="18" name="TextBox 17"/>
          <p:cNvSpPr txBox="1"/>
          <p:nvPr/>
        </p:nvSpPr>
        <p:spPr>
          <a:xfrm>
            <a:off x="3429000" y="1181962"/>
            <a:ext cx="4114800" cy="584775"/>
          </a:xfrm>
          <a:prstGeom prst="rect">
            <a:avLst/>
          </a:prstGeom>
          <a:noFill/>
        </p:spPr>
        <p:txBody>
          <a:bodyPr wrap="square" rtlCol="0">
            <a:spAutoFit/>
          </a:bodyPr>
          <a:lstStyle/>
          <a:p>
            <a:r>
              <a:rPr lang="en-US" sz="3200" smtClean="0">
                <a:solidFill>
                  <a:srgbClr val="FF0000"/>
                </a:solidFill>
                <a:latin typeface="HP001 Kieu 5H" pitchFamily="34" charset="0"/>
              </a:rPr>
              <a:t>Đường đi SaPa</a:t>
            </a:r>
            <a:endParaRPr lang="en-US" sz="3200">
              <a:solidFill>
                <a:srgbClr val="FF0000"/>
              </a:solidFill>
              <a:latin typeface="HP001 Kieu 5H" pitchFamily="34" charset="0"/>
            </a:endParaRPr>
          </a:p>
        </p:txBody>
      </p:sp>
      <p:sp>
        <p:nvSpPr>
          <p:cNvPr id="5" name="TextBox 4"/>
          <p:cNvSpPr txBox="1"/>
          <p:nvPr/>
        </p:nvSpPr>
        <p:spPr>
          <a:xfrm>
            <a:off x="762000" y="2362200"/>
            <a:ext cx="8001000" cy="1015663"/>
          </a:xfrm>
          <a:prstGeom prst="rect">
            <a:avLst/>
          </a:prstGeom>
          <a:noFill/>
        </p:spPr>
        <p:txBody>
          <a:bodyPr wrap="square" rtlCol="0">
            <a:spAutoFit/>
          </a:bodyPr>
          <a:lstStyle/>
          <a:p>
            <a:r>
              <a:rPr lang="en-US" sz="3000" b="1" i="1" smtClean="0">
                <a:solidFill>
                  <a:srgbClr val="3333FF"/>
                </a:solidFill>
                <a:latin typeface="Times New Roman" pitchFamily="18" charset="0"/>
                <a:cs typeface="Times New Roman" pitchFamily="18" charset="0"/>
              </a:rPr>
              <a:t>Vì sao SaPa được gọi là “món quà tặng diệu kỳ” của thiên nhiên?</a:t>
            </a:r>
            <a:endParaRPr lang="en-US" sz="3000" b="1" i="1">
              <a:solidFill>
                <a:srgbClr val="3333FF"/>
              </a:solidFill>
              <a:latin typeface="Times New Roman" pitchFamily="18" charset="0"/>
              <a:cs typeface="Times New Roman" pitchFamily="18" charset="0"/>
            </a:endParaRPr>
          </a:p>
        </p:txBody>
      </p:sp>
      <p:sp>
        <p:nvSpPr>
          <p:cNvPr id="6" name="TextBox 5"/>
          <p:cNvSpPr txBox="1"/>
          <p:nvPr/>
        </p:nvSpPr>
        <p:spPr>
          <a:xfrm>
            <a:off x="762000" y="3505200"/>
            <a:ext cx="8001000" cy="1015663"/>
          </a:xfrm>
          <a:prstGeom prst="rect">
            <a:avLst/>
          </a:prstGeom>
          <a:noFill/>
        </p:spPr>
        <p:txBody>
          <a:bodyPr wrap="square" rtlCol="0">
            <a:spAutoFit/>
          </a:bodyPr>
          <a:lstStyle/>
          <a:p>
            <a:r>
              <a:rPr lang="en-US" sz="3000" dirty="0" err="1" smtClean="0">
                <a:latin typeface="Times New Roman" pitchFamily="18" charset="0"/>
                <a:cs typeface="Times New Roman" pitchFamily="18" charset="0"/>
              </a:rPr>
              <a:t>Vì</a:t>
            </a:r>
            <a:r>
              <a:rPr lang="en-US" sz="3000" dirty="0" smtClean="0">
                <a:latin typeface="Times New Roman" pitchFamily="18" charset="0"/>
                <a:cs typeface="Times New Roman" pitchFamily="18" charset="0"/>
              </a:rPr>
              <a:t> Sa Pa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rất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đẹp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thay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đổi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mùa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ngày</a:t>
            </a:r>
            <a:r>
              <a:rPr lang="en-US" sz="3000" dirty="0" smtClean="0">
                <a:latin typeface="Times New Roman" pitchFamily="18" charset="0"/>
                <a:cs typeface="Times New Roman" pitchFamily="18" charset="0"/>
              </a:rPr>
              <a:t> ở </a:t>
            </a:r>
            <a:r>
              <a:rPr lang="en-US" sz="3000" dirty="0" err="1" smtClean="0">
                <a:latin typeface="Times New Roman" pitchFamily="18" charset="0"/>
                <a:cs typeface="Times New Roman" pitchFamily="18" charset="0"/>
              </a:rPr>
              <a:t>đây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thật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lùng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hiếm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290425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FF0000"/>
                </a:solidFill>
                <a:latin typeface="HP001 Kieu 5H" pitchFamily="34" charset="0"/>
              </a:rPr>
              <a:t>Chính tả ( Nhớ - viết )</a:t>
            </a:r>
          </a:p>
        </p:txBody>
      </p:sp>
      <p:sp>
        <p:nvSpPr>
          <p:cNvPr id="18" name="TextBox 17"/>
          <p:cNvSpPr txBox="1"/>
          <p:nvPr/>
        </p:nvSpPr>
        <p:spPr>
          <a:xfrm>
            <a:off x="3429000" y="1181962"/>
            <a:ext cx="4114800" cy="584775"/>
          </a:xfrm>
          <a:prstGeom prst="rect">
            <a:avLst/>
          </a:prstGeom>
          <a:noFill/>
        </p:spPr>
        <p:txBody>
          <a:bodyPr wrap="square" rtlCol="0">
            <a:spAutoFit/>
          </a:bodyPr>
          <a:lstStyle/>
          <a:p>
            <a:r>
              <a:rPr lang="en-US" sz="3200" smtClean="0">
                <a:solidFill>
                  <a:srgbClr val="0070C0"/>
                </a:solidFill>
                <a:latin typeface="HP001 Kieu 5H" pitchFamily="34" charset="0"/>
              </a:rPr>
              <a:t>Đường đi SaPa</a:t>
            </a:r>
            <a:endParaRPr lang="en-US" sz="3200">
              <a:solidFill>
                <a:srgbClr val="0070C0"/>
              </a:solidFill>
              <a:latin typeface="HP001 Kieu 5H" pitchFamily="34" charset="0"/>
            </a:endParaRPr>
          </a:p>
        </p:txBody>
      </p:sp>
      <p:sp>
        <p:nvSpPr>
          <p:cNvPr id="9" name="Text Box 3"/>
          <p:cNvSpPr txBox="1">
            <a:spLocks noChangeArrowheads="1"/>
          </p:cNvSpPr>
          <p:nvPr/>
        </p:nvSpPr>
        <p:spPr bwMode="auto">
          <a:xfrm>
            <a:off x="1657350" y="1766737"/>
            <a:ext cx="617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smtClean="0">
                <a:latin typeface="Times New Roman" pitchFamily="18" charset="0"/>
              </a:rPr>
              <a:t>Đường </a:t>
            </a:r>
            <a:r>
              <a:rPr lang="en-US" sz="3600">
                <a:latin typeface="Times New Roman" pitchFamily="18" charset="0"/>
              </a:rPr>
              <a:t>đi Sa Pa</a:t>
            </a:r>
          </a:p>
        </p:txBody>
      </p:sp>
      <p:sp>
        <p:nvSpPr>
          <p:cNvPr id="10" name="Text Box 4"/>
          <p:cNvSpPr txBox="1">
            <a:spLocks noChangeArrowheads="1"/>
          </p:cNvSpPr>
          <p:nvPr/>
        </p:nvSpPr>
        <p:spPr bwMode="auto">
          <a:xfrm>
            <a:off x="0" y="2449939"/>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2800">
                <a:latin typeface="Times New Roman" pitchFamily="18" charset="0"/>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a:t>
            </a:r>
            <a:r>
              <a:rPr lang="en-US" sz="2800">
                <a:latin typeface=".VnTime" pitchFamily="34" charset="0"/>
              </a:rPr>
              <a:t>Õm quý</a:t>
            </a:r>
            <a:r>
              <a:rPr lang="en-US" sz="2800">
                <a:latin typeface="Times New Roman" pitchFamily="18" charset="0"/>
              </a:rPr>
              <a:t>.</a:t>
            </a:r>
          </a:p>
          <a:p>
            <a:pPr>
              <a:spcBef>
                <a:spcPts val="600"/>
              </a:spcBef>
            </a:pPr>
            <a:r>
              <a:rPr lang="en-US" sz="2800">
                <a:latin typeface="Times New Roman" pitchFamily="18" charset="0"/>
              </a:rPr>
              <a:t>         Sa Pa quả là món quà tặng diệu kì mà thiên nhiên dành cho đất nước </a:t>
            </a:r>
            <a:r>
              <a:rPr lang="en-US" sz="2800" smtClean="0">
                <a:latin typeface="Times New Roman" pitchFamily="18" charset="0"/>
              </a:rPr>
              <a:t>ta.</a:t>
            </a:r>
            <a:endParaRPr lang="en-US" sz="2800">
              <a:latin typeface="Times New Roman" pitchFamily="18" charset="0"/>
            </a:endParaRPr>
          </a:p>
          <a:p>
            <a:pPr algn="r">
              <a:spcBef>
                <a:spcPct val="50000"/>
              </a:spcBef>
            </a:pPr>
            <a:r>
              <a:rPr lang="en-US" sz="2000" b="1">
                <a:latin typeface="Times New Roman" pitchFamily="18" charset="0"/>
              </a:rPr>
              <a:t>Theo </a:t>
            </a:r>
            <a:r>
              <a:rPr lang="en-US" sz="2000" b="1" smtClean="0">
                <a:latin typeface="Times New Roman" pitchFamily="18" charset="0"/>
              </a:rPr>
              <a:t>NGUYỄN </a:t>
            </a:r>
            <a:r>
              <a:rPr lang="en-US" sz="2000" b="1">
                <a:latin typeface="Times New Roman" pitchFamily="18" charset="0"/>
              </a:rPr>
              <a:t>PHAN HÁCH</a:t>
            </a:r>
          </a:p>
        </p:txBody>
      </p:sp>
    </p:spTree>
    <p:extLst>
      <p:ext uri="{BB962C8B-B14F-4D97-AF65-F5344CB8AC3E}">
        <p14:creationId xmlns:p14="http://schemas.microsoft.com/office/powerpoint/2010/main" val="657258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5" descr="hinh"/>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23" y="2404762"/>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371600" y="1524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4" name="Straight Connector 3"/>
          <p:cNvCxnSpPr/>
          <p:nvPr/>
        </p:nvCxnSpPr>
        <p:spPr>
          <a:xfrm>
            <a:off x="3714750" y="755559"/>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00400" y="863025"/>
            <a:ext cx="4800600" cy="584775"/>
          </a:xfrm>
          <a:prstGeom prst="rect">
            <a:avLst/>
          </a:prstGeom>
          <a:noFill/>
        </p:spPr>
        <p:txBody>
          <a:bodyPr wrap="square" rtlCol="0">
            <a:spAutoFit/>
          </a:bodyPr>
          <a:lstStyle/>
          <a:p>
            <a:pPr algn="ctr"/>
            <a:r>
              <a:rPr lang="en-US" sz="3200" smtClean="0">
                <a:solidFill>
                  <a:srgbClr val="3333FF"/>
                </a:solidFill>
                <a:latin typeface="HP001 Kieu 5H" pitchFamily="34" charset="0"/>
              </a:rPr>
              <a:t>Chính tả </a:t>
            </a:r>
            <a:r>
              <a:rPr lang="en-US" sz="2400" smtClean="0">
                <a:solidFill>
                  <a:srgbClr val="3333FF"/>
                </a:solidFill>
                <a:latin typeface="HP001 Kieu 5H" pitchFamily="34" charset="0"/>
              </a:rPr>
              <a:t>( Nhớ - viết )</a:t>
            </a:r>
          </a:p>
        </p:txBody>
      </p:sp>
      <p:sp>
        <p:nvSpPr>
          <p:cNvPr id="6" name="TextBox 5"/>
          <p:cNvSpPr txBox="1"/>
          <p:nvPr/>
        </p:nvSpPr>
        <p:spPr>
          <a:xfrm>
            <a:off x="2032819" y="3124197"/>
            <a:ext cx="5829300" cy="923330"/>
          </a:xfrm>
          <a:prstGeom prst="rect">
            <a:avLst/>
          </a:prstGeom>
          <a:noFill/>
        </p:spPr>
        <p:txBody>
          <a:bodyPr wrap="square" rtlCol="0">
            <a:spAutoFit/>
            <a:scene3d>
              <a:camera prst="perspectiveLeft"/>
              <a:lightRig rig="threePt" dir="t"/>
            </a:scene3d>
          </a:bodyPr>
          <a:lstStyle/>
          <a:p>
            <a:r>
              <a:rPr lang="en-US" sz="5400" smtClean="0">
                <a:solidFill>
                  <a:srgbClr val="FF0000"/>
                </a:solidFill>
                <a:latin typeface="HP001 Kieu 5H" pitchFamily="34" charset="0"/>
              </a:rPr>
              <a:t>Đường đi SaPa</a:t>
            </a:r>
            <a:endParaRPr lang="en-US" sz="5400">
              <a:solidFill>
                <a:srgbClr val="FF0000"/>
              </a:solidFill>
              <a:latin typeface="HP001 Kieu 5H"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998" y="5334000"/>
            <a:ext cx="1143000" cy="1066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5334000"/>
            <a:ext cx="1143000" cy="1066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334000"/>
            <a:ext cx="1143000" cy="1066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5334000"/>
            <a:ext cx="1143000" cy="10668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5334000"/>
            <a:ext cx="1143000" cy="1066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4891" y="5334000"/>
            <a:ext cx="1143000" cy="10668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5343832"/>
            <a:ext cx="1143000" cy="1066800"/>
          </a:xfrm>
          <a:prstGeom prst="rect">
            <a:avLst/>
          </a:prstGeom>
        </p:spPr>
      </p:pic>
    </p:spTree>
    <p:extLst>
      <p:ext uri="{BB962C8B-B14F-4D97-AF65-F5344CB8AC3E}">
        <p14:creationId xmlns:p14="http://schemas.microsoft.com/office/powerpoint/2010/main" val="19306185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84784" y="2286000"/>
            <a:ext cx="4350871" cy="523220"/>
          </a:xfrm>
          <a:prstGeom prst="rect">
            <a:avLst/>
          </a:prstGeom>
        </p:spPr>
        <p:txBody>
          <a:bodyPr wrap="none">
            <a:spAutoFit/>
          </a:bodyPr>
          <a:lstStyle/>
          <a:p>
            <a:r>
              <a:rPr lang="en-US" sz="2800">
                <a:latin typeface="Times New Roman" pitchFamily="18" charset="0"/>
                <a:cs typeface="Times New Roman" pitchFamily="18" charset="0"/>
              </a:rPr>
              <a:t>Hôm sau chúng tôi đi Sa Pa. </a:t>
            </a:r>
          </a:p>
        </p:txBody>
      </p:sp>
      <p:sp>
        <p:nvSpPr>
          <p:cNvPr id="6" name="Rectangle 5"/>
          <p:cNvSpPr/>
          <p:nvPr/>
        </p:nvSpPr>
        <p:spPr>
          <a:xfrm>
            <a:off x="4898069" y="2286000"/>
            <a:ext cx="4169731" cy="523220"/>
          </a:xfrm>
          <a:prstGeom prst="rect">
            <a:avLst/>
          </a:prstGeom>
        </p:spPr>
        <p:txBody>
          <a:bodyPr wrap="none">
            <a:spAutoFit/>
          </a:bodyPr>
          <a:lstStyle/>
          <a:p>
            <a:r>
              <a:rPr lang="en-US" sz="2800">
                <a:latin typeface="Times New Roman" pitchFamily="18" charset="0"/>
                <a:cs typeface="Times New Roman" pitchFamily="18" charset="0"/>
              </a:rPr>
              <a:t>Phong cảnh ở đây thật đẹp. </a:t>
            </a:r>
          </a:p>
        </p:txBody>
      </p:sp>
      <p:sp>
        <p:nvSpPr>
          <p:cNvPr id="7" name="Rectangle 6"/>
          <p:cNvSpPr/>
          <p:nvPr/>
        </p:nvSpPr>
        <p:spPr>
          <a:xfrm>
            <a:off x="198606" y="2743200"/>
            <a:ext cx="7376004" cy="523220"/>
          </a:xfrm>
          <a:prstGeom prst="rect">
            <a:avLst/>
          </a:prstGeom>
        </p:spPr>
        <p:txBody>
          <a:bodyPr wrap="square">
            <a:spAutoFit/>
          </a:bodyPr>
          <a:lstStyle/>
          <a:p>
            <a:r>
              <a:rPr lang="en-US" sz="2800">
                <a:latin typeface="Times New Roman" pitchFamily="18" charset="0"/>
                <a:cs typeface="Times New Roman" pitchFamily="18" charset="0"/>
              </a:rPr>
              <a:t>Thoắt cái, lá vàng rơi trong khoảnh khắc mùa thu. </a:t>
            </a:r>
          </a:p>
        </p:txBody>
      </p:sp>
      <p:sp>
        <p:nvSpPr>
          <p:cNvPr id="9" name="Rectangle 8"/>
          <p:cNvSpPr/>
          <p:nvPr/>
        </p:nvSpPr>
        <p:spPr>
          <a:xfrm>
            <a:off x="7391400" y="2743200"/>
            <a:ext cx="1714500" cy="523220"/>
          </a:xfrm>
          <a:prstGeom prst="rect">
            <a:avLst/>
          </a:prstGeom>
        </p:spPr>
        <p:txBody>
          <a:bodyPr wrap="square">
            <a:spAutoFit/>
          </a:bodyPr>
          <a:lstStyle/>
          <a:p>
            <a:r>
              <a:rPr lang="en-US" sz="2800">
                <a:latin typeface="Times New Roman" pitchFamily="18" charset="0"/>
                <a:cs typeface="Times New Roman" pitchFamily="18" charset="0"/>
              </a:rPr>
              <a:t>Thoắt cái, </a:t>
            </a:r>
            <a:endParaRPr lang="en-US" sz="2800" smtClean="0">
              <a:latin typeface="Times New Roman" pitchFamily="18" charset="0"/>
              <a:cs typeface="Times New Roman" pitchFamily="18" charset="0"/>
            </a:endParaRPr>
          </a:p>
        </p:txBody>
      </p:sp>
      <p:sp>
        <p:nvSpPr>
          <p:cNvPr id="10" name="Rectangle 9"/>
          <p:cNvSpPr/>
          <p:nvPr/>
        </p:nvSpPr>
        <p:spPr>
          <a:xfrm>
            <a:off x="167796" y="3200400"/>
            <a:ext cx="8745384" cy="954107"/>
          </a:xfrm>
          <a:prstGeom prst="rect">
            <a:avLst/>
          </a:prstGeom>
        </p:spPr>
        <p:txBody>
          <a:bodyPr wrap="square">
            <a:spAutoFit/>
          </a:bodyPr>
          <a:lstStyle/>
          <a:p>
            <a:r>
              <a:rPr lang="en-US" sz="2800" smtClean="0">
                <a:latin typeface="Times New Roman" pitchFamily="18" charset="0"/>
                <a:cs typeface="Times New Roman" pitchFamily="18" charset="0"/>
              </a:rPr>
              <a:t>trắng long lanh một cơn mưa tuyết trên những cành đào, lê, mận. </a:t>
            </a:r>
            <a:endParaRPr lang="en-US" sz="2800" b="1">
              <a:latin typeface="Times New Roman" pitchFamily="18" charset="0"/>
              <a:cs typeface="Times New Roman" pitchFamily="18" charset="0"/>
            </a:endParaRPr>
          </a:p>
        </p:txBody>
      </p:sp>
      <p:sp>
        <p:nvSpPr>
          <p:cNvPr id="11" name="Rectangle 10"/>
          <p:cNvSpPr/>
          <p:nvPr/>
        </p:nvSpPr>
        <p:spPr>
          <a:xfrm>
            <a:off x="934064" y="3657600"/>
            <a:ext cx="8171836" cy="523220"/>
          </a:xfrm>
          <a:prstGeom prst="rect">
            <a:avLst/>
          </a:prstGeom>
        </p:spPr>
        <p:txBody>
          <a:bodyPr wrap="square">
            <a:spAutoFit/>
          </a:bodyPr>
          <a:lstStyle/>
          <a:p>
            <a:pPr>
              <a:spcBef>
                <a:spcPct val="50000"/>
              </a:spcBef>
            </a:pPr>
            <a:r>
              <a:rPr lang="en-US" sz="2800">
                <a:latin typeface="Times New Roman" pitchFamily="18" charset="0"/>
                <a:cs typeface="Times New Roman" pitchFamily="18" charset="0"/>
              </a:rPr>
              <a:t>Thoắt cái, gió xuân hây hẩy nồng nàn với những </a:t>
            </a:r>
            <a:r>
              <a:rPr lang="en-US" sz="2800" smtClean="0">
                <a:latin typeface="Times New Roman" pitchFamily="18" charset="0"/>
                <a:cs typeface="Times New Roman" pitchFamily="18" charset="0"/>
              </a:rPr>
              <a:t>bông</a:t>
            </a:r>
            <a:endParaRPr lang="en-US" sz="2800">
              <a:latin typeface="Times New Roman" pitchFamily="18" charset="0"/>
              <a:cs typeface="Times New Roman" pitchFamily="18" charset="0"/>
            </a:endParaRPr>
          </a:p>
        </p:txBody>
      </p:sp>
      <p:sp>
        <p:nvSpPr>
          <p:cNvPr id="12" name="Rectangle 11"/>
          <p:cNvSpPr/>
          <p:nvPr/>
        </p:nvSpPr>
        <p:spPr>
          <a:xfrm>
            <a:off x="152400" y="4124980"/>
            <a:ext cx="5514651" cy="523220"/>
          </a:xfrm>
          <a:prstGeom prst="rect">
            <a:avLst/>
          </a:prstGeom>
        </p:spPr>
        <p:txBody>
          <a:bodyPr wrap="none">
            <a:spAutoFit/>
          </a:bodyPr>
          <a:lstStyle/>
          <a:p>
            <a:pPr>
              <a:spcBef>
                <a:spcPct val="50000"/>
              </a:spcBef>
            </a:pPr>
            <a:r>
              <a:rPr lang="en-US" sz="2800">
                <a:latin typeface="Times New Roman" pitchFamily="18" charset="0"/>
                <a:cs typeface="Times New Roman" pitchFamily="18" charset="0"/>
              </a:rPr>
              <a:t>hoa lay ơn màu đen nhung </a:t>
            </a:r>
            <a:r>
              <a:rPr lang="en-US" sz="2800" smtClean="0">
                <a:latin typeface="Times New Roman" pitchFamily="18" charset="0"/>
                <a:cs typeface="Times New Roman" pitchFamily="18" charset="0"/>
              </a:rPr>
              <a:t>hiếm </a:t>
            </a:r>
            <a:r>
              <a:rPr lang="en-US" sz="2800">
                <a:latin typeface="Times New Roman" pitchFamily="18" charset="0"/>
                <a:cs typeface="Times New Roman" pitchFamily="18" charset="0"/>
              </a:rPr>
              <a:t>quý.</a:t>
            </a:r>
          </a:p>
        </p:txBody>
      </p:sp>
      <p:sp>
        <p:nvSpPr>
          <p:cNvPr id="13" name="Rectangle 12"/>
          <p:cNvSpPr/>
          <p:nvPr/>
        </p:nvSpPr>
        <p:spPr>
          <a:xfrm>
            <a:off x="564112" y="4572000"/>
            <a:ext cx="8349068" cy="523220"/>
          </a:xfrm>
          <a:prstGeom prst="rect">
            <a:avLst/>
          </a:prstGeom>
        </p:spPr>
        <p:txBody>
          <a:bodyPr wrap="square">
            <a:spAutoFit/>
          </a:bodyPr>
          <a:lstStyle/>
          <a:p>
            <a:r>
              <a:rPr lang="en-US" sz="2800">
                <a:latin typeface="Times New Roman" pitchFamily="18" charset="0"/>
                <a:cs typeface="Times New Roman" pitchFamily="18" charset="0"/>
              </a:rPr>
              <a:t>Sa Pa quả là món quà tặng diệu kì mà thiên nhiên dành </a:t>
            </a:r>
          </a:p>
        </p:txBody>
      </p:sp>
      <p:sp>
        <p:nvSpPr>
          <p:cNvPr id="14" name="Rectangle 13"/>
          <p:cNvSpPr/>
          <p:nvPr/>
        </p:nvSpPr>
        <p:spPr>
          <a:xfrm>
            <a:off x="171567" y="5039380"/>
            <a:ext cx="2478564" cy="523220"/>
          </a:xfrm>
          <a:prstGeom prst="rect">
            <a:avLst/>
          </a:prstGeom>
        </p:spPr>
        <p:txBody>
          <a:bodyPr wrap="none">
            <a:spAutoFit/>
          </a:bodyPr>
          <a:lstStyle/>
          <a:p>
            <a:pPr>
              <a:spcBef>
                <a:spcPct val="50000"/>
              </a:spcBef>
            </a:pPr>
            <a:r>
              <a:rPr lang="en-US" sz="2800">
                <a:latin typeface="Times New Roman" pitchFamily="18" charset="0"/>
                <a:cs typeface="Times New Roman" pitchFamily="18" charset="0"/>
              </a:rPr>
              <a:t>cho đất nước ta.</a:t>
            </a:r>
          </a:p>
        </p:txBody>
      </p:sp>
      <p:sp>
        <p:nvSpPr>
          <p:cNvPr id="19" name="Rectangle 18"/>
          <p:cNvSpPr/>
          <p:nvPr/>
        </p:nvSpPr>
        <p:spPr>
          <a:xfrm>
            <a:off x="4052235" y="5674438"/>
            <a:ext cx="4883068" cy="523220"/>
          </a:xfrm>
          <a:prstGeom prst="rect">
            <a:avLst/>
          </a:prstGeom>
        </p:spPr>
        <p:txBody>
          <a:bodyPr wrap="none">
            <a:spAutoFit/>
          </a:bodyPr>
          <a:lstStyle/>
          <a:p>
            <a:pPr algn="r">
              <a:spcBef>
                <a:spcPct val="50000"/>
              </a:spcBef>
            </a:pPr>
            <a:r>
              <a:rPr lang="en-US" sz="2800" b="1">
                <a:latin typeface="Times New Roman" pitchFamily="18" charset="0"/>
              </a:rPr>
              <a:t>Theo NGUYỄN PHAN HÁCH</a:t>
            </a:r>
          </a:p>
        </p:txBody>
      </p:sp>
      <p:sp>
        <p:nvSpPr>
          <p:cNvPr id="15" name="TextBox 14"/>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3333FF"/>
                </a:solidFill>
                <a:latin typeface="HP001 Kieu 5H" pitchFamily="34" charset="0"/>
              </a:rPr>
              <a:t>Chính tả ( Nhớ - viết )</a:t>
            </a:r>
          </a:p>
        </p:txBody>
      </p:sp>
      <p:sp>
        <p:nvSpPr>
          <p:cNvPr id="18" name="TextBox 17"/>
          <p:cNvSpPr txBox="1"/>
          <p:nvPr/>
        </p:nvSpPr>
        <p:spPr>
          <a:xfrm>
            <a:off x="3314700" y="1181962"/>
            <a:ext cx="4114800" cy="646331"/>
          </a:xfrm>
          <a:prstGeom prst="rect">
            <a:avLst/>
          </a:prstGeom>
          <a:noFill/>
        </p:spPr>
        <p:txBody>
          <a:bodyPr wrap="square" rtlCol="0">
            <a:spAutoFit/>
          </a:bodyPr>
          <a:lstStyle/>
          <a:p>
            <a:r>
              <a:rPr lang="en-US" sz="3600" smtClean="0">
                <a:solidFill>
                  <a:srgbClr val="FF0000"/>
                </a:solidFill>
                <a:latin typeface="HP001 Kieu 5H" pitchFamily="34" charset="0"/>
              </a:rPr>
              <a:t>Đường đi SaPa</a:t>
            </a:r>
            <a:endParaRPr lang="en-US" sz="3600">
              <a:solidFill>
                <a:srgbClr val="FF0000"/>
              </a:solidFill>
              <a:latin typeface="HP001 Kieu 5H" pitchFamily="34" charset="0"/>
            </a:endParaRPr>
          </a:p>
        </p:txBody>
      </p:sp>
    </p:spTree>
    <p:extLst>
      <p:ext uri="{BB962C8B-B14F-4D97-AF65-F5344CB8AC3E}">
        <p14:creationId xmlns:p14="http://schemas.microsoft.com/office/powerpoint/2010/main" val="37937720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1000"/>
                                        <p:tgtEl>
                                          <p:spTgt spid="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14" presetClass="entr" presetSubtype="10" fill="hold" grpId="1"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1"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par>
                                <p:cTn id="39" presetID="14" presetClass="entr" presetSubtype="10" fill="hold" grpId="1"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1"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9" grpId="1"/>
      <p:bldP spid="10" grpId="1"/>
      <p:bldP spid="11" grpId="1"/>
      <p:bldP spid="12" grpId="0"/>
      <p:bldP spid="13" grpId="1"/>
      <p:bldP spid="14" grpId="1"/>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371600" y="76200"/>
            <a:ext cx="6743700" cy="553998"/>
          </a:xfrm>
          <a:prstGeom prst="rect">
            <a:avLst/>
          </a:prstGeom>
          <a:noFill/>
        </p:spPr>
        <p:txBody>
          <a:bodyPr wrap="square" rtlCol="0">
            <a:spAutoFit/>
          </a:bodyPr>
          <a:lstStyle/>
          <a:p>
            <a:r>
              <a:rPr lang="en-US" sz="3000" b="1" dirty="0" smtClean="0">
                <a:latin typeface="HP001 Kieu 5H" pitchFamily="34" charset="0"/>
              </a:rPr>
              <a:t>       </a:t>
            </a:r>
            <a:endParaRPr lang="en-US" sz="3000" b="1" dirty="0">
              <a:latin typeface="HP001 Kieu 5H" pitchFamily="34" charset="0"/>
            </a:endParaRPr>
          </a:p>
        </p:txBody>
      </p:sp>
      <p:cxnSp>
        <p:nvCxnSpPr>
          <p:cNvPr id="16" name="Straight Connector 15"/>
          <p:cNvCxnSpPr/>
          <p:nvPr/>
        </p:nvCxnSpPr>
        <p:spPr>
          <a:xfrm>
            <a:off x="3714750" y="630198"/>
            <a:ext cx="205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4700" y="710625"/>
            <a:ext cx="4800600" cy="523220"/>
          </a:xfrm>
          <a:prstGeom prst="rect">
            <a:avLst/>
          </a:prstGeom>
          <a:noFill/>
        </p:spPr>
        <p:txBody>
          <a:bodyPr wrap="square" rtlCol="0">
            <a:spAutoFit/>
          </a:bodyPr>
          <a:lstStyle/>
          <a:p>
            <a:pPr algn="ctr"/>
            <a:r>
              <a:rPr lang="en-US" sz="2800" smtClean="0">
                <a:solidFill>
                  <a:srgbClr val="FF0000"/>
                </a:solidFill>
                <a:latin typeface="HP001 Kieu 5H" pitchFamily="34" charset="0"/>
              </a:rPr>
              <a:t>Chính tả ( Nhớ - viết )</a:t>
            </a:r>
          </a:p>
        </p:txBody>
      </p:sp>
      <p:sp>
        <p:nvSpPr>
          <p:cNvPr id="18" name="TextBox 17"/>
          <p:cNvSpPr txBox="1"/>
          <p:nvPr/>
        </p:nvSpPr>
        <p:spPr>
          <a:xfrm>
            <a:off x="3429000" y="1181962"/>
            <a:ext cx="4114800" cy="584775"/>
          </a:xfrm>
          <a:prstGeom prst="rect">
            <a:avLst/>
          </a:prstGeom>
          <a:noFill/>
        </p:spPr>
        <p:txBody>
          <a:bodyPr wrap="square" rtlCol="0">
            <a:spAutoFit/>
          </a:bodyPr>
          <a:lstStyle/>
          <a:p>
            <a:r>
              <a:rPr lang="en-US" sz="3200" smtClean="0">
                <a:solidFill>
                  <a:srgbClr val="0070C0"/>
                </a:solidFill>
                <a:latin typeface="HP001 Kieu 5H" pitchFamily="34" charset="0"/>
              </a:rPr>
              <a:t>Đường đi SaPa</a:t>
            </a:r>
            <a:endParaRPr lang="en-US" sz="3200">
              <a:solidFill>
                <a:srgbClr val="0070C0"/>
              </a:solidFill>
              <a:latin typeface="HP001 Kieu 5H" pitchFamily="34" charset="0"/>
            </a:endParaRPr>
          </a:p>
        </p:txBody>
      </p:sp>
      <p:sp>
        <p:nvSpPr>
          <p:cNvPr id="9" name="Text Box 4"/>
          <p:cNvSpPr txBox="1">
            <a:spLocks noChangeArrowheads="1"/>
          </p:cNvSpPr>
          <p:nvPr/>
        </p:nvSpPr>
        <p:spPr bwMode="auto">
          <a:xfrm>
            <a:off x="448596" y="1981200"/>
            <a:ext cx="839060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800" dirty="0">
                <a:latin typeface="Times New Roman" pitchFamily="18" charset="0"/>
              </a:rPr>
              <a:t>3/  </a:t>
            </a:r>
            <a:r>
              <a:rPr lang="en-US" sz="2800" dirty="0" err="1">
                <a:latin typeface="Times New Roman" pitchFamily="18" charset="0"/>
              </a:rPr>
              <a:t>Tìm</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tiếng</a:t>
            </a:r>
            <a:r>
              <a:rPr lang="en-US" sz="2800" dirty="0">
                <a:latin typeface="Times New Roman" pitchFamily="18" charset="0"/>
              </a:rPr>
              <a:t> </a:t>
            </a:r>
            <a:r>
              <a:rPr lang="en-US" sz="2800" dirty="0" err="1">
                <a:latin typeface="Times New Roman" pitchFamily="18" charset="0"/>
              </a:rPr>
              <a:t>ứng</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mỗi</a:t>
            </a:r>
            <a:r>
              <a:rPr lang="en-US" sz="2800" dirty="0">
                <a:latin typeface="Times New Roman" pitchFamily="18" charset="0"/>
              </a:rPr>
              <a:t> </a:t>
            </a:r>
            <a:r>
              <a:rPr lang="en-US" sz="2800" dirty="0" err="1">
                <a:latin typeface="Times New Roman" pitchFamily="18" charset="0"/>
              </a:rPr>
              <a:t>chỗ</a:t>
            </a:r>
            <a:r>
              <a:rPr lang="en-US" sz="2800" dirty="0">
                <a:latin typeface="Times New Roman" pitchFamily="18" charset="0"/>
              </a:rPr>
              <a:t> </a:t>
            </a:r>
            <a:r>
              <a:rPr lang="en-US" sz="2800" dirty="0" err="1">
                <a:latin typeface="Times New Roman" pitchFamily="18" charset="0"/>
              </a:rPr>
              <a:t>trống</a:t>
            </a:r>
            <a:r>
              <a:rPr lang="en-US" sz="2800" dirty="0">
                <a:latin typeface="Times New Roman" pitchFamily="18" charset="0"/>
              </a:rPr>
              <a:t> </a:t>
            </a:r>
            <a:r>
              <a:rPr lang="en-US" sz="2800" dirty="0" err="1">
                <a:latin typeface="Times New Roman" pitchFamily="18" charset="0"/>
              </a:rPr>
              <a:t>dưới</a:t>
            </a:r>
            <a:r>
              <a:rPr lang="en-US" sz="2800" dirty="0">
                <a:latin typeface="Times New Roman" pitchFamily="18" charset="0"/>
              </a:rPr>
              <a:t> </a:t>
            </a:r>
            <a:r>
              <a:rPr lang="en-US" sz="2800" dirty="0" err="1">
                <a:latin typeface="Times New Roman" pitchFamily="18" charset="0"/>
              </a:rPr>
              <a:t>đây</a:t>
            </a:r>
            <a:r>
              <a:rPr lang="en-US" sz="2800" dirty="0">
                <a:latin typeface="Times New Roman" pitchFamily="18" charset="0"/>
              </a:rPr>
              <a:t> :</a:t>
            </a:r>
          </a:p>
          <a:p>
            <a:pPr eaLnBrk="1" hangingPunct="1"/>
            <a:r>
              <a:rPr lang="en-US" sz="2800" dirty="0">
                <a:latin typeface="Times New Roman" pitchFamily="18" charset="0"/>
              </a:rPr>
              <a:t>a/ </a:t>
            </a:r>
            <a:r>
              <a:rPr lang="en-US" sz="2800" dirty="0" err="1">
                <a:latin typeface="Times New Roman" pitchFamily="18" charset="0"/>
              </a:rPr>
              <a:t>Tiếng</a:t>
            </a:r>
            <a:r>
              <a:rPr lang="en-US" sz="2800" dirty="0">
                <a:latin typeface="Times New Roman" pitchFamily="18" charset="0"/>
              </a:rPr>
              <a:t> </a:t>
            </a:r>
            <a:r>
              <a:rPr lang="en-US" sz="2800" dirty="0" err="1">
                <a:latin typeface="Times New Roman" pitchFamily="18" charset="0"/>
              </a:rPr>
              <a:t>bắt</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bằng</a:t>
            </a:r>
            <a:r>
              <a:rPr lang="en-US" sz="2800" dirty="0">
                <a:latin typeface="Times New Roman" pitchFamily="18" charset="0"/>
              </a:rPr>
              <a:t> </a:t>
            </a:r>
            <a:r>
              <a:rPr lang="en-US" sz="2800" b="1" i="1" dirty="0">
                <a:latin typeface="Times New Roman" pitchFamily="18" charset="0"/>
              </a:rPr>
              <a:t>r, d</a:t>
            </a:r>
            <a:r>
              <a:rPr lang="en-US" sz="2800" i="1" dirty="0">
                <a:latin typeface="Times New Roman" pitchFamily="18" charset="0"/>
              </a:rPr>
              <a:t>, </a:t>
            </a:r>
            <a:r>
              <a:rPr lang="en-US" sz="2800" dirty="0">
                <a:latin typeface="Times New Roman" pitchFamily="18" charset="0"/>
              </a:rPr>
              <a:t>hay </a:t>
            </a:r>
            <a:r>
              <a:rPr lang="en-US" sz="2800" b="1" i="1" dirty="0" err="1">
                <a:latin typeface="Times New Roman" pitchFamily="18" charset="0"/>
              </a:rPr>
              <a:t>gi</a:t>
            </a:r>
            <a:r>
              <a:rPr lang="en-US" sz="2800" b="1" i="1" dirty="0">
                <a:latin typeface="Times New Roman" pitchFamily="18" charset="0"/>
              </a:rPr>
              <a:t> :</a:t>
            </a:r>
          </a:p>
          <a:p>
            <a:pPr eaLnBrk="1" hangingPunct="1"/>
            <a:r>
              <a:rPr lang="en-US" sz="2800" b="1" dirty="0">
                <a:latin typeface="Times New Roman" pitchFamily="18" charset="0"/>
              </a:rPr>
              <a:t>  - </a:t>
            </a:r>
            <a:r>
              <a:rPr lang="en-US" sz="2800" dirty="0" err="1">
                <a:latin typeface="Times New Roman" pitchFamily="18" charset="0"/>
              </a:rPr>
              <a:t>Hồ</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ngọt</a:t>
            </a:r>
            <a:r>
              <a:rPr lang="en-US" sz="2800" dirty="0">
                <a:latin typeface="Times New Roman" pitchFamily="18" charset="0"/>
              </a:rPr>
              <a:t> </a:t>
            </a:r>
            <a:r>
              <a:rPr lang="en-US" sz="2800" dirty="0" err="1">
                <a:latin typeface="Times New Roman" pitchFamily="18" charset="0"/>
              </a:rPr>
              <a:t>lớn</a:t>
            </a:r>
            <a:r>
              <a:rPr lang="en-US" sz="2800" dirty="0">
                <a:latin typeface="Times New Roman" pitchFamily="18" charset="0"/>
              </a:rPr>
              <a:t> </a:t>
            </a:r>
            <a:r>
              <a:rPr lang="en-US" sz="2800" dirty="0" err="1">
                <a:latin typeface="Times New Roman" pitchFamily="18" charset="0"/>
              </a:rPr>
              <a:t>nhất</a:t>
            </a:r>
            <a:r>
              <a:rPr lang="en-US" sz="2800" dirty="0">
                <a:latin typeface="Times New Roman" pitchFamily="18" charset="0"/>
              </a:rPr>
              <a:t> </a:t>
            </a:r>
            <a:r>
              <a:rPr lang="en-US" sz="2800" dirty="0" err="1" smtClean="0">
                <a:latin typeface="Times New Roman" pitchFamily="18" charset="0"/>
              </a:rPr>
              <a:t>thế</a:t>
            </a:r>
            <a:r>
              <a:rPr lang="en-US" sz="2800" dirty="0" smtClean="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hồ</a:t>
            </a:r>
            <a:r>
              <a:rPr lang="en-US" sz="2800" dirty="0">
                <a:latin typeface="Times New Roman" pitchFamily="18" charset="0"/>
              </a:rPr>
              <a:t> </a:t>
            </a:r>
            <a:r>
              <a:rPr lang="en-US" sz="2800" dirty="0" err="1">
                <a:latin typeface="Times New Roman" pitchFamily="18" charset="0"/>
              </a:rPr>
              <a:t>Thượng</a:t>
            </a:r>
            <a:r>
              <a:rPr lang="en-US" sz="2800" dirty="0">
                <a:latin typeface="Times New Roman" pitchFamily="18" charset="0"/>
              </a:rPr>
              <a:t> ở </a:t>
            </a:r>
            <a:r>
              <a:rPr lang="en-US" sz="2800" dirty="0" err="1">
                <a:latin typeface="Times New Roman" pitchFamily="18" charset="0"/>
              </a:rPr>
              <a:t>giữa</a:t>
            </a:r>
            <a:r>
              <a:rPr lang="en-US" sz="2800" dirty="0">
                <a:latin typeface="Times New Roman" pitchFamily="18" charset="0"/>
              </a:rPr>
              <a:t> </a:t>
            </a:r>
            <a:r>
              <a:rPr lang="en-US" sz="2800" dirty="0" err="1">
                <a:latin typeface="Times New Roman" pitchFamily="18" charset="0"/>
              </a:rPr>
              <a:t>Ca-na</a:t>
            </a:r>
            <a:r>
              <a:rPr lang="en-US" sz="2800" dirty="0">
                <a:latin typeface="Times New Roman" pitchFamily="18" charset="0"/>
              </a:rPr>
              <a:t>- </a:t>
            </a:r>
            <a:r>
              <a:rPr lang="en-US" sz="2800" dirty="0" err="1">
                <a:latin typeface="Times New Roman" pitchFamily="18" charset="0"/>
              </a:rPr>
              <a:t>đa</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Mĩ</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 </a:t>
            </a:r>
            <a:r>
              <a:rPr lang="en-US" sz="2800" dirty="0" err="1">
                <a:latin typeface="Times New Roman" pitchFamily="18" charset="0"/>
              </a:rPr>
              <a:t>trên</a:t>
            </a:r>
            <a:r>
              <a:rPr lang="en-US" sz="2800" dirty="0">
                <a:latin typeface="Times New Roman" pitchFamily="18" charset="0"/>
              </a:rPr>
              <a:t> 80 000 </a:t>
            </a:r>
            <a:r>
              <a:rPr lang="en-US" sz="2800" dirty="0" err="1">
                <a:latin typeface="Times New Roman" pitchFamily="18" charset="0"/>
              </a:rPr>
              <a:t>ki-lô-mét</a:t>
            </a:r>
            <a:r>
              <a:rPr lang="en-US" sz="2800" dirty="0">
                <a:latin typeface="Times New Roman" pitchFamily="18" charset="0"/>
              </a:rPr>
              <a:t> </a:t>
            </a:r>
            <a:r>
              <a:rPr lang="en-US" sz="2800" dirty="0" err="1">
                <a:latin typeface="Times New Roman" pitchFamily="18" charset="0"/>
              </a:rPr>
              <a:t>vuông</a:t>
            </a:r>
            <a:r>
              <a:rPr lang="en-US" sz="2800" dirty="0">
                <a:latin typeface="Times New Roman" pitchFamily="18" charset="0"/>
              </a:rPr>
              <a:t>.</a:t>
            </a:r>
          </a:p>
          <a:p>
            <a:pPr algn="r" eaLnBrk="1" hangingPunct="1"/>
            <a:r>
              <a:rPr lang="en-US" sz="2400" b="1" dirty="0" smtClean="0">
                <a:latin typeface="Times New Roman" pitchFamily="18" charset="0"/>
              </a:rPr>
              <a:t>Theo TRẦN HOÀNG HÀ</a:t>
            </a:r>
            <a:endParaRPr lang="en-US" sz="2400" b="1" dirty="0">
              <a:latin typeface="Times New Roman" pitchFamily="18" charset="0"/>
            </a:endParaRPr>
          </a:p>
          <a:p>
            <a:pPr eaLnBrk="1" hangingPunct="1"/>
            <a:r>
              <a:rPr lang="en-US" sz="2800" dirty="0">
                <a:latin typeface="Times New Roman" pitchFamily="18" charset="0"/>
              </a:rPr>
              <a:t>  - </a:t>
            </a:r>
            <a:r>
              <a:rPr lang="en-US" sz="2800" dirty="0" err="1">
                <a:latin typeface="Times New Roman" pitchFamily="18" charset="0"/>
              </a:rPr>
              <a:t>Trung</a:t>
            </a:r>
            <a:r>
              <a:rPr lang="en-US" sz="2800" dirty="0">
                <a:latin typeface="Times New Roman" pitchFamily="18" charset="0"/>
              </a:rPr>
              <a:t> </a:t>
            </a:r>
            <a:r>
              <a:rPr lang="en-US" sz="2800" dirty="0" err="1">
                <a:latin typeface="Times New Roman" pitchFamily="18" charset="0"/>
              </a:rPr>
              <a:t>Quốc</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biên</a:t>
            </a:r>
            <a:r>
              <a:rPr lang="en-US" sz="2800" dirty="0">
                <a:latin typeface="Times New Roman" pitchFamily="18" charset="0"/>
              </a:rPr>
              <a:t> ……….</a:t>
            </a:r>
            <a:r>
              <a:rPr lang="en-US" sz="2800" dirty="0" err="1">
                <a:latin typeface="Times New Roman" pitchFamily="18" charset="0"/>
              </a:rPr>
              <a:t>chung</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nhiều</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smtClean="0">
                <a:latin typeface="Times New Roman" pitchFamily="18" charset="0"/>
              </a:rPr>
              <a:t>nhất</a:t>
            </a:r>
            <a:r>
              <a:rPr lang="en-US" sz="2800" dirty="0" smtClean="0">
                <a:latin typeface="Times New Roman" pitchFamily="18" charset="0"/>
              </a:rPr>
              <a:t> - </a:t>
            </a:r>
            <a:r>
              <a:rPr lang="en-US" sz="2800" dirty="0">
                <a:latin typeface="Times New Roman" pitchFamily="18" charset="0"/>
              </a:rPr>
              <a:t>13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Biên</a:t>
            </a:r>
            <a:r>
              <a:rPr lang="en-US" sz="2800" dirty="0">
                <a:latin typeface="Times New Roman" pitchFamily="18" charset="0"/>
              </a:rPr>
              <a:t>………</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       23 840 </a:t>
            </a:r>
            <a:r>
              <a:rPr lang="en-US" sz="2800" dirty="0" err="1">
                <a:latin typeface="Times New Roman" pitchFamily="18" charset="0"/>
              </a:rPr>
              <a:t>ki-lô-mét</a:t>
            </a:r>
            <a:r>
              <a:rPr lang="en-US" sz="2800" dirty="0">
                <a:latin typeface="Times New Roman" pitchFamily="18" charset="0"/>
              </a:rPr>
              <a:t>.</a:t>
            </a:r>
          </a:p>
          <a:p>
            <a:pPr algn="r" eaLnBrk="1" hangingPunct="1"/>
            <a:r>
              <a:rPr lang="en-US" sz="2800" dirty="0">
                <a:latin typeface="Times New Roman" pitchFamily="18" charset="0"/>
              </a:rPr>
              <a:t>                                              </a:t>
            </a:r>
            <a:r>
              <a:rPr lang="en-US" sz="2400" b="1" dirty="0">
                <a:latin typeface="Times New Roman" pitchFamily="18" charset="0"/>
              </a:rPr>
              <a:t>Theo KỈ LỤC THẾ GIỚI</a:t>
            </a:r>
          </a:p>
        </p:txBody>
      </p:sp>
      <p:sp>
        <p:nvSpPr>
          <p:cNvPr id="2" name="TextBox 1"/>
          <p:cNvSpPr txBox="1"/>
          <p:nvPr/>
        </p:nvSpPr>
        <p:spPr>
          <a:xfrm>
            <a:off x="4953000" y="2829580"/>
            <a:ext cx="81915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g</a:t>
            </a:r>
            <a:r>
              <a:rPr lang="en-US" sz="2800" b="1" smtClean="0">
                <a:solidFill>
                  <a:srgbClr val="3333FF"/>
                </a:solidFill>
                <a:latin typeface="Times New Roman" pitchFamily="18" charset="0"/>
                <a:cs typeface="Times New Roman" pitchFamily="18" charset="0"/>
              </a:rPr>
              <a:t>iới</a:t>
            </a:r>
            <a:endParaRPr lang="en-US" sz="2800" b="1">
              <a:solidFill>
                <a:srgbClr val="3333FF"/>
              </a:solidFill>
              <a:latin typeface="Times New Roman" pitchFamily="18" charset="0"/>
              <a:cs typeface="Times New Roman" pitchFamily="18" charset="0"/>
            </a:endParaRPr>
          </a:p>
        </p:txBody>
      </p:sp>
      <p:sp>
        <p:nvSpPr>
          <p:cNvPr id="3" name="TextBox 2"/>
          <p:cNvSpPr txBox="1"/>
          <p:nvPr/>
        </p:nvSpPr>
        <p:spPr>
          <a:xfrm>
            <a:off x="4343400" y="3200400"/>
            <a:ext cx="114300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r</a:t>
            </a:r>
            <a:r>
              <a:rPr lang="en-US" sz="2800" b="1" smtClean="0">
                <a:solidFill>
                  <a:srgbClr val="3333FF"/>
                </a:solidFill>
                <a:latin typeface="Times New Roman" pitchFamily="18" charset="0"/>
                <a:cs typeface="Times New Roman" pitchFamily="18" charset="0"/>
              </a:rPr>
              <a:t>ộng</a:t>
            </a:r>
            <a:endParaRPr lang="en-US" sz="2800" b="1">
              <a:solidFill>
                <a:srgbClr val="3333FF"/>
              </a:solidFill>
              <a:latin typeface="Times New Roman" pitchFamily="18" charset="0"/>
              <a:cs typeface="Times New Roman" pitchFamily="18" charset="0"/>
            </a:endParaRPr>
          </a:p>
        </p:txBody>
      </p:sp>
      <p:sp>
        <p:nvSpPr>
          <p:cNvPr id="4" name="TextBox 3"/>
          <p:cNvSpPr txBox="1"/>
          <p:nvPr/>
        </p:nvSpPr>
        <p:spPr>
          <a:xfrm>
            <a:off x="5105400" y="4419600"/>
            <a:ext cx="83820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g</a:t>
            </a:r>
            <a:r>
              <a:rPr lang="en-US" sz="2800" b="1" smtClean="0">
                <a:solidFill>
                  <a:srgbClr val="3333FF"/>
                </a:solidFill>
                <a:latin typeface="Times New Roman" pitchFamily="18" charset="0"/>
                <a:cs typeface="Times New Roman" pitchFamily="18" charset="0"/>
              </a:rPr>
              <a:t>iới</a:t>
            </a:r>
            <a:endParaRPr lang="en-US" sz="2800" b="1">
              <a:solidFill>
                <a:srgbClr val="3333FF"/>
              </a:solidFill>
              <a:latin typeface="Times New Roman" pitchFamily="18" charset="0"/>
              <a:cs typeface="Times New Roman" pitchFamily="18" charset="0"/>
            </a:endParaRPr>
          </a:p>
        </p:txBody>
      </p:sp>
      <p:sp>
        <p:nvSpPr>
          <p:cNvPr id="10" name="TextBox 9"/>
          <p:cNvSpPr txBox="1"/>
          <p:nvPr/>
        </p:nvSpPr>
        <p:spPr>
          <a:xfrm>
            <a:off x="4224797" y="4876800"/>
            <a:ext cx="838200" cy="523220"/>
          </a:xfrm>
          <a:prstGeom prst="rect">
            <a:avLst/>
          </a:prstGeom>
          <a:noFill/>
        </p:spPr>
        <p:txBody>
          <a:bodyPr wrap="square" rtlCol="0">
            <a:spAutoFit/>
          </a:bodyPr>
          <a:lstStyle/>
          <a:p>
            <a:r>
              <a:rPr lang="en-US" sz="2800" b="1">
                <a:solidFill>
                  <a:srgbClr val="3333FF"/>
                </a:solidFill>
                <a:latin typeface="Times New Roman" pitchFamily="18" charset="0"/>
                <a:cs typeface="Times New Roman" pitchFamily="18" charset="0"/>
              </a:rPr>
              <a:t>g</a:t>
            </a:r>
            <a:r>
              <a:rPr lang="en-US" sz="2800" b="1" smtClean="0">
                <a:solidFill>
                  <a:srgbClr val="3333FF"/>
                </a:solidFill>
                <a:latin typeface="Times New Roman" pitchFamily="18" charset="0"/>
                <a:cs typeface="Times New Roman" pitchFamily="18" charset="0"/>
              </a:rPr>
              <a:t>iới</a:t>
            </a:r>
            <a:endParaRPr lang="en-US" sz="2800" b="1">
              <a:solidFill>
                <a:srgbClr val="3333FF"/>
              </a:solidFill>
              <a:latin typeface="Times New Roman" pitchFamily="18" charset="0"/>
              <a:cs typeface="Times New Roman" pitchFamily="18" charset="0"/>
            </a:endParaRPr>
          </a:p>
        </p:txBody>
      </p:sp>
      <p:sp>
        <p:nvSpPr>
          <p:cNvPr id="5" name="TextBox 4"/>
          <p:cNvSpPr txBox="1"/>
          <p:nvPr/>
        </p:nvSpPr>
        <p:spPr>
          <a:xfrm>
            <a:off x="7307580" y="4876800"/>
            <a:ext cx="838200" cy="523220"/>
          </a:xfrm>
          <a:prstGeom prst="rect">
            <a:avLst/>
          </a:prstGeom>
          <a:noFill/>
        </p:spPr>
        <p:txBody>
          <a:bodyPr wrap="square" rtlCol="0">
            <a:spAutoFit/>
          </a:bodyPr>
          <a:lstStyle/>
          <a:p>
            <a:r>
              <a:rPr lang="en-US" sz="2800" b="1" smtClean="0">
                <a:solidFill>
                  <a:srgbClr val="3333FF"/>
                </a:solidFill>
                <a:latin typeface="Times New Roman" pitchFamily="18" charset="0"/>
                <a:cs typeface="Times New Roman" pitchFamily="18" charset="0"/>
              </a:rPr>
              <a:t>dài</a:t>
            </a:r>
            <a:endParaRPr lang="en-US" sz="2800" b="1">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3793772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10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 Box 10"/>
          <p:cNvSpPr txBox="1">
            <a:spLocks noChangeArrowheads="1"/>
          </p:cNvSpPr>
          <p:nvPr/>
        </p:nvSpPr>
        <p:spPr bwMode="auto">
          <a:xfrm>
            <a:off x="2895600" y="40763"/>
            <a:ext cx="42857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200" b="1">
                <a:solidFill>
                  <a:srgbClr val="FF3300"/>
                </a:solidFill>
                <a:latin typeface="Times New Roman" pitchFamily="18" charset="0"/>
                <a:cs typeface="Times New Roman" pitchFamily="18" charset="0"/>
              </a:rPr>
              <a:t>Hồ Thượng ở Ca-na-da</a:t>
            </a:r>
          </a:p>
        </p:txBody>
      </p:sp>
      <p:pic>
        <p:nvPicPr>
          <p:cNvPr id="14347" name="Picture 11" descr="lake-louise-ca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8686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43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4346"/>
                                        </p:tgtEl>
                                        <p:attrNameLst>
                                          <p:attrName>style.visibility</p:attrName>
                                        </p:attrNameLst>
                                      </p:cBhvr>
                                      <p:to>
                                        <p:strVal val="visible"/>
                                      </p:to>
                                    </p:set>
                                    <p:anim calcmode="lin" valueType="num">
                                      <p:cBhvr>
                                        <p:cTn id="7" dur="1000" fill="hold"/>
                                        <p:tgtEl>
                                          <p:spTgt spid="14346"/>
                                        </p:tgtEl>
                                        <p:attrNameLst>
                                          <p:attrName>ppt_w</p:attrName>
                                        </p:attrNameLst>
                                      </p:cBhvr>
                                      <p:tavLst>
                                        <p:tav tm="0">
                                          <p:val>
                                            <p:fltVal val="0"/>
                                          </p:val>
                                        </p:tav>
                                        <p:tav tm="100000">
                                          <p:val>
                                            <p:strVal val="#ppt_w"/>
                                          </p:val>
                                        </p:tav>
                                      </p:tavLst>
                                    </p:anim>
                                    <p:anim calcmode="lin" valueType="num">
                                      <p:cBhvr>
                                        <p:cTn id="8" dur="1000" fill="hold"/>
                                        <p:tgtEl>
                                          <p:spTgt spid="14346"/>
                                        </p:tgtEl>
                                        <p:attrNameLst>
                                          <p:attrName>ppt_h</p:attrName>
                                        </p:attrNameLst>
                                      </p:cBhvr>
                                      <p:tavLst>
                                        <p:tav tm="0">
                                          <p:val>
                                            <p:fltVal val="0"/>
                                          </p:val>
                                        </p:tav>
                                        <p:tav tm="100000">
                                          <p:val>
                                            <p:strVal val="#ppt_h"/>
                                          </p:val>
                                        </p:tav>
                                      </p:tavLst>
                                    </p:anim>
                                    <p:anim calcmode="lin" valueType="num">
                                      <p:cBhvr>
                                        <p:cTn id="9" dur="1000" fill="hold"/>
                                        <p:tgtEl>
                                          <p:spTgt spid="14346"/>
                                        </p:tgtEl>
                                        <p:attrNameLst>
                                          <p:attrName>style.rotation</p:attrName>
                                        </p:attrNameLst>
                                      </p:cBhvr>
                                      <p:tavLst>
                                        <p:tav tm="0">
                                          <p:val>
                                            <p:fltVal val="90"/>
                                          </p:val>
                                        </p:tav>
                                        <p:tav tm="100000">
                                          <p:val>
                                            <p:fltVal val="0"/>
                                          </p:val>
                                        </p:tav>
                                      </p:tavLst>
                                    </p:anim>
                                    <p:animEffect transition="in" filter="fade">
                                      <p:cBhvr>
                                        <p:cTn id="10" dur="1000"/>
                                        <p:tgtEl>
                                          <p:spTgt spid="1434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4347"/>
                                        </p:tgtEl>
                                        <p:attrNameLst>
                                          <p:attrName>style.visibility</p:attrName>
                                        </p:attrNameLst>
                                      </p:cBhvr>
                                      <p:to>
                                        <p:strVal val="visible"/>
                                      </p:to>
                                    </p:set>
                                    <p:anim calcmode="lin" valueType="num">
                                      <p:cBhvr>
                                        <p:cTn id="13" dur="1000" fill="hold"/>
                                        <p:tgtEl>
                                          <p:spTgt spid="14347"/>
                                        </p:tgtEl>
                                        <p:attrNameLst>
                                          <p:attrName>ppt_w</p:attrName>
                                        </p:attrNameLst>
                                      </p:cBhvr>
                                      <p:tavLst>
                                        <p:tav tm="0">
                                          <p:val>
                                            <p:fltVal val="0"/>
                                          </p:val>
                                        </p:tav>
                                        <p:tav tm="100000">
                                          <p:val>
                                            <p:strVal val="#ppt_w"/>
                                          </p:val>
                                        </p:tav>
                                      </p:tavLst>
                                    </p:anim>
                                    <p:anim calcmode="lin" valueType="num">
                                      <p:cBhvr>
                                        <p:cTn id="14" dur="1000" fill="hold"/>
                                        <p:tgtEl>
                                          <p:spTgt spid="14347"/>
                                        </p:tgtEl>
                                        <p:attrNameLst>
                                          <p:attrName>ppt_h</p:attrName>
                                        </p:attrNameLst>
                                      </p:cBhvr>
                                      <p:tavLst>
                                        <p:tav tm="0">
                                          <p:val>
                                            <p:fltVal val="0"/>
                                          </p:val>
                                        </p:tav>
                                        <p:tav tm="100000">
                                          <p:val>
                                            <p:strVal val="#ppt_h"/>
                                          </p:val>
                                        </p:tav>
                                      </p:tavLst>
                                    </p:anim>
                                    <p:anim calcmode="lin" valueType="num">
                                      <p:cBhvr>
                                        <p:cTn id="15" dur="1000" fill="hold"/>
                                        <p:tgtEl>
                                          <p:spTgt spid="14347"/>
                                        </p:tgtEl>
                                        <p:attrNameLst>
                                          <p:attrName>style.rotation</p:attrName>
                                        </p:attrNameLst>
                                      </p:cBhvr>
                                      <p:tavLst>
                                        <p:tav tm="0">
                                          <p:val>
                                            <p:fltVal val="90"/>
                                          </p:val>
                                        </p:tav>
                                        <p:tav tm="100000">
                                          <p:val>
                                            <p:fltVal val="0"/>
                                          </p:val>
                                        </p:tav>
                                      </p:tavLst>
                                    </p:anim>
                                    <p:animEffect transition="in" filter="fade">
                                      <p:cBhvr>
                                        <p:cTn id="16" dur="1000"/>
                                        <p:tgtEl>
                                          <p:spTgt spid="14347"/>
                                        </p:tgtEl>
                                      </p:cBhvr>
                                    </p:animEffect>
                                  </p:childTnLst>
                                </p:cTn>
                              </p:par>
                              <p:par>
                                <p:cTn id="17" presetID="8" presetClass="entr" presetSubtype="16" fill="hold" nodeType="withEffect">
                                  <p:stCondLst>
                                    <p:cond delay="0"/>
                                  </p:stCondLst>
                                  <p:iterate type="lt">
                                    <p:tmPct val="0"/>
                                  </p:iterate>
                                  <p:childTnLst>
                                    <p:set>
                                      <p:cBhvr>
                                        <p:cTn id="18" dur="1" fill="hold">
                                          <p:stCondLst>
                                            <p:cond delay="0"/>
                                          </p:stCondLst>
                                        </p:cTn>
                                        <p:tgtEl>
                                          <p:spTgt spid="14347"/>
                                        </p:tgtEl>
                                        <p:attrNameLst>
                                          <p:attrName>style.visibility</p:attrName>
                                        </p:attrNameLst>
                                      </p:cBhvr>
                                      <p:to>
                                        <p:strVal val="visible"/>
                                      </p:to>
                                    </p:set>
                                    <p:animEffect transition="in" filter="diamond(in)">
                                      <p:cBhvr>
                                        <p:cTn id="19" dur="2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702</Words>
  <Application>Microsoft Office PowerPoint</Application>
  <PresentationFormat>On-screen Show (4:3)</PresentationFormat>
  <Paragraphs>116</Paragraphs>
  <Slides>13</Slides>
  <Notes>0</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33</cp:revision>
  <dcterms:created xsi:type="dcterms:W3CDTF">2015-03-24T03:18:01Z</dcterms:created>
  <dcterms:modified xsi:type="dcterms:W3CDTF">2019-04-04T01:36:09Z</dcterms:modified>
</cp:coreProperties>
</file>